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78" r:id="rId2"/>
    <p:sldId id="279" r:id="rId3"/>
    <p:sldId id="280" r:id="rId4"/>
    <p:sldId id="281" r:id="rId5"/>
    <p:sldId id="282" r:id="rId6"/>
    <p:sldId id="305" r:id="rId7"/>
    <p:sldId id="386" r:id="rId8"/>
    <p:sldId id="382" r:id="rId9"/>
    <p:sldId id="383" r:id="rId10"/>
    <p:sldId id="384" r:id="rId11"/>
    <p:sldId id="385" r:id="rId12"/>
    <p:sldId id="377" r:id="rId13"/>
    <p:sldId id="404" r:id="rId14"/>
    <p:sldId id="270" r:id="rId15"/>
    <p:sldId id="411" r:id="rId16"/>
    <p:sldId id="395" r:id="rId17"/>
    <p:sldId id="367" r:id="rId18"/>
    <p:sldId id="324" r:id="rId19"/>
    <p:sldId id="401" r:id="rId20"/>
    <p:sldId id="410" r:id="rId21"/>
    <p:sldId id="405" r:id="rId22"/>
    <p:sldId id="403" r:id="rId23"/>
    <p:sldId id="409" r:id="rId24"/>
    <p:sldId id="393" r:id="rId25"/>
    <p:sldId id="413" r:id="rId26"/>
    <p:sldId id="256" r:id="rId27"/>
    <p:sldId id="412" r:id="rId28"/>
    <p:sldId id="389" r:id="rId29"/>
    <p:sldId id="406" r:id="rId30"/>
    <p:sldId id="372" r:id="rId31"/>
    <p:sldId id="408" r:id="rId32"/>
  </p:sldIdLst>
  <p:sldSz cx="9144000" cy="6858000" type="screen4x3"/>
  <p:notesSz cx="6858000" cy="9296400"/>
  <p:embeddedFontLst>
    <p:embeddedFont>
      <p:font typeface="Calibri" panose="020F0502020204030204" pitchFamily="34" charset="0"/>
      <p:regular r:id="rId34"/>
      <p:bold r:id="rId35"/>
      <p:italic r:id="rId36"/>
      <p:boldItalic r:id="rId37"/>
    </p:embeddedFont>
    <p:embeddedFont>
      <p:font typeface="Helvetica Neue" panose="020B0604020202020204" charset="0"/>
      <p:regular r:id="rId38"/>
      <p:bold r:id="rId39"/>
      <p:italic r:id="rId40"/>
      <p:boldItalic r:id="rId41"/>
    </p:embeddedFont>
    <p:embeddedFont>
      <p:font typeface="Libre Franklin" pitchFamily="2" charset="0"/>
      <p:regular r:id="rId42"/>
      <p:bold r:id="rId43"/>
      <p:italic r:id="rId44"/>
      <p:boldItalic r:id="rId45"/>
    </p:embeddedFont>
    <p:embeddedFont>
      <p:font typeface="Merriweather Sans" pitchFamily="2" charset="0"/>
      <p:regular r:id="rId46"/>
      <p:bold r:id="rId47"/>
      <p:italic r:id="rId48"/>
      <p:boldItalic r:id="rId49"/>
    </p:embeddedFont>
    <p:embeddedFont>
      <p:font typeface="Noto Sans" panose="020B0502040504020204" pitchFamily="34" charset="0"/>
      <p:regular r:id="rId50"/>
      <p:bold r:id="rId51"/>
      <p:italic r:id="rId52"/>
      <p:boldItalic r:id="rId53"/>
    </p:embeddedFont>
    <p:embeddedFont>
      <p:font typeface="Oswald" panose="00000500000000000000" pitchFamily="2" charset="0"/>
      <p:regular r:id="rId54"/>
      <p:bold r:id="rId55"/>
    </p:embeddedFont>
    <p:embeddedFont>
      <p:font typeface="Trebuchet MS" panose="020B0603020202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gEEFwQ9FgHiufvEoaiRLPVrTXm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32" y="5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 Id="rId6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67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667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73575"/>
            <a:ext cx="5486400" cy="3660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67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829675"/>
            <a:ext cx="2971800"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1c299d991ff_0_21:notes"/>
          <p:cNvSpPr txBox="1">
            <a:spLocks noGrp="1"/>
          </p:cNvSpPr>
          <p:nvPr>
            <p:ph type="body" idx="1"/>
          </p:nvPr>
        </p:nvSpPr>
        <p:spPr>
          <a:xfrm>
            <a:off x="685800" y="4473575"/>
            <a:ext cx="5486400" cy="36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 name="Google Shape;35;g1c299d991ff_0_21:notes"/>
          <p:cNvSpPr>
            <a:spLocks noGrp="1" noRot="1" noChangeAspect="1"/>
          </p:cNvSpPr>
          <p:nvPr>
            <p:ph type="sldImg" idx="2"/>
          </p:nvPr>
        </p:nvSpPr>
        <p:spPr>
          <a:xfrm>
            <a:off x="13382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73575"/>
            <a:ext cx="548640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73575"/>
            <a:ext cx="548640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369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685800" y="4473575"/>
            <a:ext cx="548640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 name="Google Shape;23;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g1c29f4324b5_0_0:notes"/>
          <p:cNvSpPr txBox="1">
            <a:spLocks noGrp="1"/>
          </p:cNvSpPr>
          <p:nvPr>
            <p:ph type="body" idx="1"/>
          </p:nvPr>
        </p:nvSpPr>
        <p:spPr>
          <a:xfrm>
            <a:off x="685800" y="4473575"/>
            <a:ext cx="5486400" cy="36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 name="Google Shape;23;g1c29f4324b5_0_0:notes"/>
          <p:cNvSpPr>
            <a:spLocks noGrp="1" noRot="1" noChangeAspect="1"/>
          </p:cNvSpPr>
          <p:nvPr>
            <p:ph type="sldImg" idx="2"/>
          </p:nvPr>
        </p:nvSpPr>
        <p:spPr>
          <a:xfrm>
            <a:off x="13382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1c297927b2d_0_21:notes"/>
          <p:cNvSpPr txBox="1">
            <a:spLocks noGrp="1"/>
          </p:cNvSpPr>
          <p:nvPr>
            <p:ph type="body" idx="1"/>
          </p:nvPr>
        </p:nvSpPr>
        <p:spPr>
          <a:xfrm>
            <a:off x="685800" y="4473575"/>
            <a:ext cx="5486400" cy="36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 name="Google Shape;35;g1c297927b2d_0_21:notes"/>
          <p:cNvSpPr>
            <a:spLocks noGrp="1" noRot="1" noChangeAspect="1"/>
          </p:cNvSpPr>
          <p:nvPr>
            <p:ph type="sldImg" idx="2"/>
          </p:nvPr>
        </p:nvSpPr>
        <p:spPr>
          <a:xfrm>
            <a:off x="13382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1c29e3628c4_0_24:notes"/>
          <p:cNvSpPr txBox="1">
            <a:spLocks noGrp="1"/>
          </p:cNvSpPr>
          <p:nvPr>
            <p:ph type="body" idx="1"/>
          </p:nvPr>
        </p:nvSpPr>
        <p:spPr>
          <a:xfrm>
            <a:off x="685800" y="4473575"/>
            <a:ext cx="5486400" cy="36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 name="Google Shape;35;g1c29e3628c4_0_24:notes"/>
          <p:cNvSpPr>
            <a:spLocks noGrp="1" noRot="1" noChangeAspect="1"/>
          </p:cNvSpPr>
          <p:nvPr>
            <p:ph type="sldImg" idx="2"/>
          </p:nvPr>
        </p:nvSpPr>
        <p:spPr>
          <a:xfrm>
            <a:off x="13382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73575"/>
            <a:ext cx="548640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1c2a2c3cc20_0_20:notes"/>
          <p:cNvSpPr txBox="1">
            <a:spLocks noGrp="1"/>
          </p:cNvSpPr>
          <p:nvPr>
            <p:ph type="body" idx="1"/>
          </p:nvPr>
        </p:nvSpPr>
        <p:spPr>
          <a:xfrm>
            <a:off x="685800" y="4473575"/>
            <a:ext cx="5486400" cy="36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 name="Google Shape;35;g1c2a2c3cc20_0_20:notes"/>
          <p:cNvSpPr>
            <a:spLocks noGrp="1" noRot="1" noChangeAspect="1"/>
          </p:cNvSpPr>
          <p:nvPr>
            <p:ph type="sldImg" idx="2"/>
          </p:nvPr>
        </p:nvSpPr>
        <p:spPr>
          <a:xfrm>
            <a:off x="13382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73575"/>
            <a:ext cx="548640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85800" y="4473575"/>
            <a:ext cx="548640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2: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473575"/>
            <a:ext cx="548640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1:notes"/>
          <p:cNvSpPr txBox="1">
            <a:spLocks noGrp="1"/>
          </p:cNvSpPr>
          <p:nvPr>
            <p:ph type="sldNum" idx="12"/>
          </p:nvPr>
        </p:nvSpPr>
        <p:spPr>
          <a:xfrm>
            <a:off x="3884613" y="8829675"/>
            <a:ext cx="2971800"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1c2a25dd281_0_24:notes"/>
          <p:cNvSpPr txBox="1">
            <a:spLocks noGrp="1"/>
          </p:cNvSpPr>
          <p:nvPr>
            <p:ph type="body" idx="1"/>
          </p:nvPr>
        </p:nvSpPr>
        <p:spPr>
          <a:xfrm>
            <a:off x="716619" y="4473576"/>
            <a:ext cx="5732700" cy="36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 name="Google Shape;35;g1c2a25dd281_0_24:notes"/>
          <p:cNvSpPr>
            <a:spLocks noGrp="1" noRot="1" noChangeAspect="1"/>
          </p:cNvSpPr>
          <p:nvPr>
            <p:ph type="sldImg" idx="2"/>
          </p:nvPr>
        </p:nvSpPr>
        <p:spPr>
          <a:xfrm>
            <a:off x="1445896" y="1162050"/>
            <a:ext cx="4274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73575"/>
            <a:ext cx="548640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003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1c2a20de967_0_19:notes"/>
          <p:cNvSpPr txBox="1">
            <a:spLocks noGrp="1"/>
          </p:cNvSpPr>
          <p:nvPr>
            <p:ph type="body" idx="1"/>
          </p:nvPr>
        </p:nvSpPr>
        <p:spPr>
          <a:xfrm>
            <a:off x="685800" y="4473575"/>
            <a:ext cx="5486400" cy="36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 name="Google Shape;35;g1c2a20de967_0_19:notes"/>
          <p:cNvSpPr>
            <a:spLocks noGrp="1" noRot="1" noChangeAspect="1"/>
          </p:cNvSpPr>
          <p:nvPr>
            <p:ph type="sldImg" idx="2"/>
          </p:nvPr>
        </p:nvSpPr>
        <p:spPr>
          <a:xfrm>
            <a:off x="13382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50e9351a6_0_34:notes"/>
          <p:cNvSpPr txBox="1">
            <a:spLocks noGrp="1"/>
          </p:cNvSpPr>
          <p:nvPr>
            <p:ph type="body" idx="1"/>
          </p:nvPr>
        </p:nvSpPr>
        <p:spPr>
          <a:xfrm>
            <a:off x="685800" y="434338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1" name="Google Shape;391;g1150e9351a6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f1a0acfac0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gf1a0acfac0_0_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60a892a23d01969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60a892a23d01969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499141cdd8_1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g1499141cdd8_1_4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23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1c29f8d3093_0_18:notes"/>
          <p:cNvSpPr txBox="1">
            <a:spLocks noGrp="1"/>
          </p:cNvSpPr>
          <p:nvPr>
            <p:ph type="body" idx="1"/>
          </p:nvPr>
        </p:nvSpPr>
        <p:spPr>
          <a:xfrm>
            <a:off x="685800" y="4473575"/>
            <a:ext cx="5486400" cy="366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 name="Google Shape;35;g1c29f8d3093_0_18: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73575"/>
            <a:ext cx="5486400" cy="3660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
          <p:cNvSpPr/>
          <p:nvPr/>
        </p:nvSpPr>
        <p:spPr>
          <a:xfrm>
            <a:off x="8153400" y="0"/>
            <a:ext cx="990600" cy="6858000"/>
          </a:xfrm>
          <a:custGeom>
            <a:avLst/>
            <a:gdLst/>
            <a:ahLst/>
            <a:cxnLst/>
            <a:rect l="l" t="t" r="r" b="b"/>
            <a:pathLst>
              <a:path w="1914" h="4329" extrusionOk="0">
                <a:moveTo>
                  <a:pt x="1914" y="9"/>
                </a:moveTo>
                <a:lnTo>
                  <a:pt x="1914" y="4329"/>
                </a:lnTo>
                <a:lnTo>
                  <a:pt x="204" y="4327"/>
                </a:lnTo>
                <a:cubicBezTo>
                  <a:pt x="1288" y="3574"/>
                  <a:pt x="1608" y="1590"/>
                  <a:pt x="0" y="0"/>
                </a:cubicBezTo>
                <a:lnTo>
                  <a:pt x="1914" y="9"/>
                </a:lnTo>
                <a:close/>
              </a:path>
            </a:pathLst>
          </a:custGeom>
          <a:solidFill>
            <a:srgbClr val="002060"/>
          </a:solidFill>
          <a:ln w="19050" cap="flat" cmpd="sng">
            <a:solidFill>
              <a:srgbClr val="002060"/>
            </a:solidFill>
            <a:prstDash val="solid"/>
            <a:round/>
            <a:headEnd type="none" w="sm" len="sm"/>
            <a:tailEnd type="none" w="sm" len="sm"/>
          </a:ln>
          <a:effectLst>
            <a:outerShdw blurRad="63500" dist="50800" dir="10800000" algn="ctr" rotWithShape="0">
              <a:srgbClr val="000000">
                <a:alpha val="44705"/>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17;p5"/>
          <p:cNvSpPr/>
          <p:nvPr/>
        </p:nvSpPr>
        <p:spPr>
          <a:xfrm>
            <a:off x="0" y="5181600"/>
            <a:ext cx="9144000" cy="1682750"/>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gradFill>
            <a:gsLst>
              <a:gs pos="0">
                <a:srgbClr val="770000"/>
              </a:gs>
              <a:gs pos="50000">
                <a:srgbClr val="AD0000"/>
              </a:gs>
              <a:gs pos="100000">
                <a:srgbClr val="CE0000"/>
              </a:gs>
            </a:gsLst>
            <a:lin ang="18900000" scaled="0"/>
          </a:gradFill>
          <a:ln w="19050" cap="flat" cmpd="sng">
            <a:solidFill>
              <a:srgbClr val="C00000"/>
            </a:solidFill>
            <a:prstDash val="solid"/>
            <a:round/>
            <a:headEnd type="none" w="sm" len="sm"/>
            <a:tailEnd type="none" w="sm" len="sm"/>
          </a:ln>
          <a:effectLst>
            <a:outerShdw blurRad="63500" dist="44450" dir="16200000" algn="ctr"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8" name="Google Shape;18;p5"/>
          <p:cNvPicPr preferRelativeResize="0"/>
          <p:nvPr/>
        </p:nvPicPr>
        <p:blipFill rotWithShape="1">
          <a:blip r:embed="rId2">
            <a:alphaModFix/>
          </a:blip>
          <a:srcRect/>
          <a:stretch/>
        </p:blipFill>
        <p:spPr>
          <a:xfrm>
            <a:off x="6759576" y="6057902"/>
            <a:ext cx="2178050" cy="593725"/>
          </a:xfrm>
          <a:prstGeom prst="rect">
            <a:avLst/>
          </a:prstGeom>
          <a:noFill/>
          <a:ln>
            <a:noFill/>
          </a:ln>
        </p:spPr>
      </p:pic>
      <p:sp>
        <p:nvSpPr>
          <p:cNvPr id="19" name="Google Shape;19;p5"/>
          <p:cNvSpPr txBox="1">
            <a:spLocks noGrp="1"/>
          </p:cNvSpPr>
          <p:nvPr>
            <p:ph type="ctrTitle"/>
          </p:nvPr>
        </p:nvSpPr>
        <p:spPr>
          <a:xfrm>
            <a:off x="429064" y="3337560"/>
            <a:ext cx="6480048" cy="2301240"/>
          </a:xfrm>
          <a:prstGeom prst="rect">
            <a:avLst/>
          </a:prstGeom>
          <a:noFill/>
          <a:ln>
            <a:noFill/>
          </a:ln>
        </p:spPr>
        <p:txBody>
          <a:bodyPr spcFirstLastPara="1" wrap="square" lIns="45700" tIns="45700" rIns="45700" bIns="45700" anchor="t" anchorCtr="0">
            <a:noAutofit/>
          </a:bodyPr>
          <a:lstStyle>
            <a:lvl1pPr lvl="0" algn="r">
              <a:spcBef>
                <a:spcPts val="0"/>
              </a:spcBef>
              <a:spcAft>
                <a:spcPts val="0"/>
              </a:spcAft>
              <a:buSzPts val="1400"/>
              <a:buNone/>
              <a:defRPr b="1"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subTitle" idx="1"/>
          </p:nvPr>
        </p:nvSpPr>
        <p:spPr>
          <a:xfrm>
            <a:off x="433050" y="1544812"/>
            <a:ext cx="6480048" cy="1752600"/>
          </a:xfrm>
          <a:prstGeom prst="rect">
            <a:avLst/>
          </a:prstGeom>
          <a:noFill/>
          <a:ln>
            <a:noFill/>
          </a:ln>
        </p:spPr>
        <p:txBody>
          <a:bodyPr spcFirstLastPara="1" wrap="square" lIns="91425" tIns="0" rIns="45700" bIns="0" anchor="b" anchorCtr="0">
            <a:normAutofit/>
          </a:bodyPr>
          <a:lstStyle>
            <a:lvl1pPr lvl="0" algn="r">
              <a:spcBef>
                <a:spcPts val="400"/>
              </a:spcBef>
              <a:spcAft>
                <a:spcPts val="0"/>
              </a:spcAft>
              <a:buSzPts val="1600"/>
              <a:buNone/>
              <a:defRPr sz="2000">
                <a:solidFill>
                  <a:schemeClr val="dk1"/>
                </a:solidFill>
              </a:defRPr>
            </a:lvl1pPr>
            <a:lvl2pPr lvl="1" algn="ctr">
              <a:spcBef>
                <a:spcPts val="360"/>
              </a:spcBef>
              <a:spcAft>
                <a:spcPts val="0"/>
              </a:spcAft>
              <a:buSzPts val="1620"/>
              <a:buNone/>
              <a:defRPr/>
            </a:lvl2pPr>
            <a:lvl3pPr lvl="2" algn="ctr">
              <a:spcBef>
                <a:spcPts val="360"/>
              </a:spcBef>
              <a:spcAft>
                <a:spcPts val="0"/>
              </a:spcAft>
              <a:buSzPts val="1530"/>
              <a:buNone/>
              <a:defRPr/>
            </a:lvl3pPr>
            <a:lvl4pPr lvl="3" algn="ctr">
              <a:spcBef>
                <a:spcPts val="360"/>
              </a:spcBef>
              <a:spcAft>
                <a:spcPts val="0"/>
              </a:spcAft>
              <a:buSzPts val="1620"/>
              <a:buNone/>
              <a:defRPr/>
            </a:lvl4pPr>
            <a:lvl5pPr lvl="4" algn="ctr">
              <a:spcBef>
                <a:spcPts val="360"/>
              </a:spcBef>
              <a:spcAft>
                <a:spcPts val="0"/>
              </a:spcAft>
              <a:buSzPts val="180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Tree>
    <p:extLst>
      <p:ext uri="{BB962C8B-B14F-4D97-AF65-F5344CB8AC3E}">
        <p14:creationId xmlns:p14="http://schemas.microsoft.com/office/powerpoint/2010/main" val="310339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918356" y="857125"/>
            <a:ext cx="7328700" cy="1121700"/>
          </a:xfrm>
          <a:prstGeom prst="rect">
            <a:avLst/>
          </a:prstGeom>
        </p:spPr>
        <p:txBody>
          <a:bodyPr spcFirstLastPara="1" wrap="square" lIns="45700" tIns="45700" rIns="45700" bIns="45700" anchor="ctr" anchorCtr="0">
            <a:noAutofit/>
          </a:bodyPr>
          <a:lstStyle>
            <a:lvl1pPr lvl="0" rtl="0">
              <a:spcBef>
                <a:spcPts val="0"/>
              </a:spcBef>
              <a:spcAft>
                <a:spcPts val="0"/>
              </a:spcAft>
              <a:buClr>
                <a:schemeClr val="dk1"/>
              </a:buClr>
              <a:buSzPts val="1400"/>
              <a:buNone/>
              <a:defRPr>
                <a:solidFill>
                  <a:schemeClr val="dk1"/>
                </a:solidFill>
                <a:latin typeface="Arial"/>
                <a:ea typeface="Arial"/>
                <a:cs typeface="Arial"/>
                <a:sym typeface="Arial"/>
              </a:defRPr>
            </a:lvl1pPr>
            <a:lvl2pPr lvl="1" rtl="0">
              <a:spcBef>
                <a:spcPts val="0"/>
              </a:spcBef>
              <a:spcAft>
                <a:spcPts val="0"/>
              </a:spcAft>
              <a:buSzPts val="1400"/>
              <a:buNone/>
              <a:defRPr>
                <a:latin typeface="Arial"/>
                <a:ea typeface="Arial"/>
                <a:cs typeface="Arial"/>
                <a:sym typeface="Arial"/>
              </a:defRPr>
            </a:lvl2pPr>
            <a:lvl3pPr lvl="2" rtl="0">
              <a:spcBef>
                <a:spcPts val="0"/>
              </a:spcBef>
              <a:spcAft>
                <a:spcPts val="0"/>
              </a:spcAft>
              <a:buSzPts val="1400"/>
              <a:buNone/>
              <a:defRPr>
                <a:latin typeface="Arial"/>
                <a:ea typeface="Arial"/>
                <a:cs typeface="Arial"/>
                <a:sym typeface="Arial"/>
              </a:defRPr>
            </a:lvl3pPr>
            <a:lvl4pPr lvl="3" rtl="0">
              <a:spcBef>
                <a:spcPts val="0"/>
              </a:spcBef>
              <a:spcAft>
                <a:spcPts val="0"/>
              </a:spcAft>
              <a:buSzPts val="1400"/>
              <a:buNone/>
              <a:defRPr>
                <a:latin typeface="Arial"/>
                <a:ea typeface="Arial"/>
                <a:cs typeface="Arial"/>
                <a:sym typeface="Arial"/>
              </a:defRPr>
            </a:lvl4pPr>
            <a:lvl5pPr lvl="4" rtl="0">
              <a:spcBef>
                <a:spcPts val="0"/>
              </a:spcBef>
              <a:spcAft>
                <a:spcPts val="0"/>
              </a:spcAft>
              <a:buSzPts val="1400"/>
              <a:buNone/>
              <a:defRPr>
                <a:latin typeface="Arial"/>
                <a:ea typeface="Arial"/>
                <a:cs typeface="Arial"/>
                <a:sym typeface="Arial"/>
              </a:defRPr>
            </a:lvl5pPr>
            <a:lvl6pPr lvl="5" rtl="0">
              <a:spcBef>
                <a:spcPts val="0"/>
              </a:spcBef>
              <a:spcAft>
                <a:spcPts val="0"/>
              </a:spcAft>
              <a:buSzPts val="1400"/>
              <a:buNone/>
              <a:defRPr>
                <a:latin typeface="Arial"/>
                <a:ea typeface="Arial"/>
                <a:cs typeface="Arial"/>
                <a:sym typeface="Arial"/>
              </a:defRPr>
            </a:lvl6pPr>
            <a:lvl7pPr lvl="6" rtl="0">
              <a:spcBef>
                <a:spcPts val="0"/>
              </a:spcBef>
              <a:spcAft>
                <a:spcPts val="0"/>
              </a:spcAft>
              <a:buSzPts val="1400"/>
              <a:buNone/>
              <a:defRPr>
                <a:latin typeface="Arial"/>
                <a:ea typeface="Arial"/>
                <a:cs typeface="Arial"/>
                <a:sym typeface="Arial"/>
              </a:defRPr>
            </a:lvl7pPr>
            <a:lvl8pPr lvl="7" rtl="0">
              <a:spcBef>
                <a:spcPts val="0"/>
              </a:spcBef>
              <a:spcAft>
                <a:spcPts val="0"/>
              </a:spcAft>
              <a:buSzPts val="1400"/>
              <a:buNone/>
              <a:defRPr>
                <a:latin typeface="Arial"/>
                <a:ea typeface="Arial"/>
                <a:cs typeface="Arial"/>
                <a:sym typeface="Arial"/>
              </a:defRPr>
            </a:lvl8pPr>
            <a:lvl9pPr lvl="8" rtl="0">
              <a:spcBef>
                <a:spcPts val="0"/>
              </a:spcBef>
              <a:spcAft>
                <a:spcPts val="0"/>
              </a:spcAft>
              <a:buSzPts val="1400"/>
              <a:buNone/>
              <a:defRPr>
                <a:latin typeface="Arial"/>
                <a:ea typeface="Arial"/>
                <a:cs typeface="Arial"/>
                <a:sym typeface="Arial"/>
              </a:defRPr>
            </a:lvl9pPr>
          </a:lstStyle>
          <a:p>
            <a:endParaRPr/>
          </a:p>
        </p:txBody>
      </p:sp>
      <p:sp>
        <p:nvSpPr>
          <p:cNvPr id="16" name="Google Shape;16;p2"/>
          <p:cNvSpPr txBox="1">
            <a:spLocks noGrp="1"/>
          </p:cNvSpPr>
          <p:nvPr>
            <p:ph type="subTitle" idx="1"/>
          </p:nvPr>
        </p:nvSpPr>
        <p:spPr>
          <a:xfrm>
            <a:off x="926794" y="2229025"/>
            <a:ext cx="7328700" cy="1024500"/>
          </a:xfrm>
          <a:prstGeom prst="rect">
            <a:avLst/>
          </a:prstGeom>
        </p:spPr>
        <p:txBody>
          <a:bodyPr spcFirstLastPara="1" wrap="square" lIns="91425" tIns="45700" rIns="91425" bIns="45700" anchor="t" anchorCtr="0">
            <a:noAutofit/>
          </a:bodyPr>
          <a:lstStyle>
            <a:lvl1pPr lvl="0">
              <a:spcBef>
                <a:spcPts val="450"/>
              </a:spcBef>
              <a:spcAft>
                <a:spcPts val="0"/>
              </a:spcAft>
              <a:buSzPts val="2400"/>
              <a:buNone/>
              <a:defRPr>
                <a:solidFill>
                  <a:schemeClr val="dk1"/>
                </a:solidFill>
              </a:defRPr>
            </a:lvl1pPr>
            <a:lvl2pPr lvl="1">
              <a:spcBef>
                <a:spcPts val="390"/>
              </a:spcBef>
              <a:spcAft>
                <a:spcPts val="0"/>
              </a:spcAft>
              <a:buSzPts val="2340"/>
              <a:buNone/>
              <a:defRPr/>
            </a:lvl2pPr>
            <a:lvl3pPr lvl="2">
              <a:spcBef>
                <a:spcPts val="360"/>
              </a:spcBef>
              <a:spcAft>
                <a:spcPts val="0"/>
              </a:spcAft>
              <a:buSzPts val="2040"/>
              <a:buNone/>
              <a:defRPr/>
            </a:lvl3pPr>
            <a:lvl4pPr lvl="3">
              <a:spcBef>
                <a:spcPts val="300"/>
              </a:spcBef>
              <a:spcAft>
                <a:spcPts val="0"/>
              </a:spcAft>
              <a:buSzPts val="1800"/>
              <a:buNone/>
              <a:defRPr/>
            </a:lvl4pPr>
            <a:lvl5pPr lvl="4">
              <a:spcBef>
                <a:spcPts val="300"/>
              </a:spcBef>
              <a:spcAft>
                <a:spcPts val="0"/>
              </a:spcAft>
              <a:buSzPts val="2000"/>
              <a:buNone/>
              <a:defRPr/>
            </a:lvl5pPr>
            <a:lvl6pPr lvl="5">
              <a:spcBef>
                <a:spcPts val="300"/>
              </a:spcBef>
              <a:spcAft>
                <a:spcPts val="0"/>
              </a:spcAft>
              <a:buSzPts val="2000"/>
              <a:buNone/>
              <a:defRPr/>
            </a:lvl6pPr>
            <a:lvl7pPr lvl="6">
              <a:spcBef>
                <a:spcPts val="270"/>
              </a:spcBef>
              <a:spcAft>
                <a:spcPts val="0"/>
              </a:spcAft>
              <a:buSzPts val="1800"/>
              <a:buNone/>
              <a:defRPr/>
            </a:lvl7pPr>
            <a:lvl8pPr lvl="7">
              <a:spcBef>
                <a:spcPts val="240"/>
              </a:spcBef>
              <a:spcAft>
                <a:spcPts val="0"/>
              </a:spcAft>
              <a:buSzPts val="1600"/>
              <a:buNone/>
              <a:defRPr/>
            </a:lvl8pPr>
            <a:lvl9pPr lvl="8">
              <a:spcBef>
                <a:spcPts val="240"/>
              </a:spcBef>
              <a:spcAft>
                <a:spcPts val="0"/>
              </a:spcAft>
              <a:buSzPts val="1600"/>
              <a:buNone/>
              <a:defRPr/>
            </a:lvl9pPr>
          </a:lstStyle>
          <a:p>
            <a:endParaRPr/>
          </a:p>
        </p:txBody>
      </p:sp>
    </p:spTree>
    <p:extLst>
      <p:ext uri="{BB962C8B-B14F-4D97-AF65-F5344CB8AC3E}">
        <p14:creationId xmlns:p14="http://schemas.microsoft.com/office/powerpoint/2010/main" val="247681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20"/>
        <p:cNvGrpSpPr/>
        <p:nvPr/>
      </p:nvGrpSpPr>
      <p:grpSpPr>
        <a:xfrm>
          <a:off x="0" y="0"/>
          <a:ext cx="0" cy="0"/>
          <a:chOff x="0" y="0"/>
          <a:chExt cx="0" cy="0"/>
        </a:xfrm>
      </p:grpSpPr>
      <p:sp>
        <p:nvSpPr>
          <p:cNvPr id="2" name="Google Shape;32;p6">
            <a:extLst>
              <a:ext uri="{FF2B5EF4-FFF2-40B4-BE49-F238E27FC236}">
                <a16:creationId xmlns:a16="http://schemas.microsoft.com/office/drawing/2014/main" id="{B2CA8F41-D531-4800-4080-55E9049E2646}"/>
              </a:ext>
            </a:extLst>
          </p:cNvPr>
          <p:cNvSpPr txBox="1">
            <a:spLocks noGrp="1"/>
          </p:cNvSpPr>
          <p:nvPr>
            <p:ph type="title"/>
          </p:nvPr>
        </p:nvSpPr>
        <p:spPr>
          <a:xfrm>
            <a:off x="457200" y="304800"/>
            <a:ext cx="8229600" cy="914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400"/>
              <a:buNone/>
              <a:defRPr sz="3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00943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57200" y="304800"/>
            <a:ext cx="8229600" cy="914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400"/>
              <a:buNone/>
              <a:defRPr sz="3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3" name="Google Shape;33;p6"/>
          <p:cNvSpPr txBox="1">
            <a:spLocks noGrp="1"/>
          </p:cNvSpPr>
          <p:nvPr>
            <p:ph type="body" idx="1"/>
          </p:nvPr>
        </p:nvSpPr>
        <p:spPr>
          <a:xfrm>
            <a:off x="457200" y="1287094"/>
            <a:ext cx="8229600" cy="4480993"/>
          </a:xfrm>
          <a:prstGeom prst="rect">
            <a:avLst/>
          </a:prstGeom>
          <a:noFill/>
          <a:ln>
            <a:noFill/>
          </a:ln>
        </p:spPr>
        <p:txBody>
          <a:bodyPr spcFirstLastPara="1" wrap="square" lIns="91425" tIns="45700" rIns="91425" bIns="45700" anchor="t" anchorCtr="0">
            <a:noAutofit/>
          </a:bodyPr>
          <a:lstStyle>
            <a:lvl1pPr marL="85725" lvl="0" indent="0" algn="l" rtl="0">
              <a:lnSpc>
                <a:spcPct val="100000"/>
              </a:lnSpc>
              <a:spcBef>
                <a:spcPts val="270"/>
              </a:spcBef>
              <a:spcAft>
                <a:spcPts val="0"/>
              </a:spcAft>
              <a:buSzPts val="1800"/>
              <a:buNone/>
              <a:defRPr sz="2800">
                <a:solidFill>
                  <a:schemeClr val="dk1"/>
                </a:solidFill>
              </a:defRPr>
            </a:lvl1pPr>
            <a:lvl2pPr marL="428625" lvl="1" indent="0" algn="l" rtl="0">
              <a:lnSpc>
                <a:spcPct val="100000"/>
              </a:lnSpc>
              <a:spcBef>
                <a:spcPts val="270"/>
              </a:spcBef>
              <a:spcAft>
                <a:spcPts val="0"/>
              </a:spcAft>
              <a:buSzPts val="1800"/>
              <a:buNone/>
              <a:defRPr>
                <a:solidFill>
                  <a:schemeClr val="dk1"/>
                </a:solidFill>
              </a:defRPr>
            </a:lvl2pPr>
            <a:lvl3pPr marL="1028700" lvl="2" indent="-257175" algn="l" rtl="0">
              <a:lnSpc>
                <a:spcPct val="100000"/>
              </a:lnSpc>
              <a:spcBef>
                <a:spcPts val="270"/>
              </a:spcBef>
              <a:spcAft>
                <a:spcPts val="0"/>
              </a:spcAft>
              <a:buSzPts val="1800"/>
              <a:buChar char="•"/>
              <a:defRPr>
                <a:solidFill>
                  <a:schemeClr val="dk1"/>
                </a:solidFill>
              </a:defRPr>
            </a:lvl3pPr>
            <a:lvl4pPr marL="1371600" lvl="3" indent="-257175" algn="l" rtl="0">
              <a:lnSpc>
                <a:spcPct val="100000"/>
              </a:lnSpc>
              <a:spcBef>
                <a:spcPts val="270"/>
              </a:spcBef>
              <a:spcAft>
                <a:spcPts val="0"/>
              </a:spcAft>
              <a:buSzPts val="1800"/>
              <a:buChar char="–"/>
              <a:defRPr>
                <a:solidFill>
                  <a:schemeClr val="dk1"/>
                </a:solidFill>
              </a:defRPr>
            </a:lvl4pPr>
            <a:lvl5pPr marL="1714500" lvl="4" indent="-257175" algn="l" rtl="0">
              <a:lnSpc>
                <a:spcPct val="100000"/>
              </a:lnSpc>
              <a:spcBef>
                <a:spcPts val="270"/>
              </a:spcBef>
              <a:spcAft>
                <a:spcPts val="0"/>
              </a:spcAft>
              <a:buSzPts val="1800"/>
              <a:buChar char="»"/>
              <a:defRPr>
                <a:solidFill>
                  <a:schemeClr val="dk1"/>
                </a:solidFill>
              </a:defRPr>
            </a:lvl5pPr>
            <a:lvl6pPr marL="2057400" lvl="5" indent="-257175" algn="l" rtl="0">
              <a:lnSpc>
                <a:spcPct val="100000"/>
              </a:lnSpc>
              <a:spcBef>
                <a:spcPts val="270"/>
              </a:spcBef>
              <a:spcAft>
                <a:spcPts val="0"/>
              </a:spcAft>
              <a:buClr>
                <a:schemeClr val="dk1"/>
              </a:buClr>
              <a:buSzPts val="1800"/>
              <a:buChar char="•"/>
              <a:defRPr/>
            </a:lvl6pPr>
            <a:lvl7pPr marL="2400300" lvl="6" indent="-257175" algn="l" rtl="0">
              <a:lnSpc>
                <a:spcPct val="100000"/>
              </a:lnSpc>
              <a:spcBef>
                <a:spcPts val="270"/>
              </a:spcBef>
              <a:spcAft>
                <a:spcPts val="0"/>
              </a:spcAft>
              <a:buClr>
                <a:schemeClr val="dk1"/>
              </a:buClr>
              <a:buSzPts val="1800"/>
              <a:buChar char="•"/>
              <a:defRPr/>
            </a:lvl7pPr>
            <a:lvl8pPr marL="2743200" lvl="7" indent="-257175" algn="l" rtl="0">
              <a:lnSpc>
                <a:spcPct val="100000"/>
              </a:lnSpc>
              <a:spcBef>
                <a:spcPts val="270"/>
              </a:spcBef>
              <a:spcAft>
                <a:spcPts val="0"/>
              </a:spcAft>
              <a:buClr>
                <a:schemeClr val="dk1"/>
              </a:buClr>
              <a:buSzPts val="1800"/>
              <a:buChar char="•"/>
              <a:defRPr/>
            </a:lvl8pPr>
            <a:lvl9pPr marL="3086100" lvl="8" indent="-257175" algn="l" rtl="0">
              <a:lnSpc>
                <a:spcPct val="100000"/>
              </a:lnSpc>
              <a:spcBef>
                <a:spcPts val="270"/>
              </a:spcBef>
              <a:spcAft>
                <a:spcPts val="0"/>
              </a:spcAft>
              <a:buClr>
                <a:schemeClr val="dk1"/>
              </a:buClr>
              <a:buSzPts val="1800"/>
              <a:buChar char="•"/>
              <a:defRPr/>
            </a:lvl9pPr>
          </a:lstStyle>
          <a:p>
            <a:endParaRPr lang="en-US" dirty="0"/>
          </a:p>
        </p:txBody>
      </p:sp>
    </p:spTree>
    <p:extLst>
      <p:ext uri="{BB962C8B-B14F-4D97-AF65-F5344CB8AC3E}">
        <p14:creationId xmlns:p14="http://schemas.microsoft.com/office/powerpoint/2010/main" val="338346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3E95D96-A1DB-372D-BD2F-A622C025E32E}"/>
              </a:ext>
            </a:extLst>
          </p:cNvPr>
          <p:cNvSpPr>
            <a:spLocks noGrp="1"/>
          </p:cNvSpPr>
          <p:nvPr>
            <p:ph type="body" sz="quarter" idx="10"/>
          </p:nvPr>
        </p:nvSpPr>
        <p:spPr>
          <a:xfrm>
            <a:off x="457200" y="1295761"/>
            <a:ext cx="8229600" cy="4359043"/>
          </a:xfrm>
        </p:spPr>
        <p:txBody>
          <a:bodyPr/>
          <a:lstStyle>
            <a:lvl1pPr marL="457200" indent="-381000">
              <a:buFont typeface="Arial" panose="020B0604020202020204" pitchFamily="34" charset="0"/>
              <a:buChar char="•"/>
              <a:defRPr>
                <a:solidFill>
                  <a:schemeClr val="tx1"/>
                </a:solidFill>
              </a:defRPr>
            </a:lvl1pPr>
            <a:lvl2pPr marL="914400" indent="-377190">
              <a:buFont typeface="Arial" panose="020B0604020202020204" pitchFamily="34" charset="0"/>
              <a:buChar char="•"/>
              <a:defRPr>
                <a:solidFill>
                  <a:schemeClr val="tx1"/>
                </a:solidFill>
              </a:defRPr>
            </a:lvl2pPr>
            <a:lvl3pPr marL="1371600" indent="-358139">
              <a:buFont typeface="Arial" panose="020B0604020202020204" pitchFamily="34" charset="0"/>
              <a:buChar char="•"/>
              <a:defRPr>
                <a:solidFill>
                  <a:schemeClr val="tx1"/>
                </a:solidFill>
              </a:defRPr>
            </a:lvl3pPr>
            <a:lvl4pPr marL="1828800" indent="-342900">
              <a:buFont typeface="Arial" panose="020B0604020202020204" pitchFamily="34" charset="0"/>
              <a:buChar char="•"/>
              <a:defRPr>
                <a:solidFill>
                  <a:schemeClr val="tx1"/>
                </a:solidFill>
              </a:defRPr>
            </a:lvl4pPr>
            <a:lvl5pPr marL="2286000" indent="-355600">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Google Shape;32;p6">
            <a:extLst>
              <a:ext uri="{FF2B5EF4-FFF2-40B4-BE49-F238E27FC236}">
                <a16:creationId xmlns:a16="http://schemas.microsoft.com/office/drawing/2014/main" id="{76C0AF9F-4BD3-429C-E335-68A5C267F2A2}"/>
              </a:ext>
            </a:extLst>
          </p:cNvPr>
          <p:cNvSpPr txBox="1">
            <a:spLocks noGrp="1"/>
          </p:cNvSpPr>
          <p:nvPr>
            <p:ph type="title"/>
          </p:nvPr>
        </p:nvSpPr>
        <p:spPr>
          <a:xfrm>
            <a:off x="457200" y="304800"/>
            <a:ext cx="8229600" cy="914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400"/>
              <a:buNone/>
              <a:defRPr sz="3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262942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pdat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3E95D96-A1DB-372D-BD2F-A622C025E32E}"/>
              </a:ext>
            </a:extLst>
          </p:cNvPr>
          <p:cNvSpPr>
            <a:spLocks noGrp="1"/>
          </p:cNvSpPr>
          <p:nvPr>
            <p:ph type="body" sz="quarter" idx="10"/>
          </p:nvPr>
        </p:nvSpPr>
        <p:spPr>
          <a:xfrm>
            <a:off x="457200" y="1295761"/>
            <a:ext cx="8229600" cy="4376377"/>
          </a:xfrm>
        </p:spPr>
        <p:txBody>
          <a:bodyPr/>
          <a:lstStyle>
            <a:lvl1pPr marL="230188" indent="-153988">
              <a:buSzPct val="100000"/>
              <a:buFont typeface="Arial" panose="020B0604020202020204" pitchFamily="34" charset="0"/>
              <a:buChar char="•"/>
              <a:defRPr sz="1600">
                <a:solidFill>
                  <a:schemeClr val="tx1"/>
                </a:solidFill>
              </a:defRPr>
            </a:lvl1pPr>
            <a:lvl2pPr marL="458788" indent="-173038">
              <a:buSzPct val="100000"/>
              <a:buFont typeface="Arial" panose="020B0604020202020204" pitchFamily="34" charset="0"/>
              <a:buChar char="•"/>
              <a:tabLst>
                <a:tab pos="285750" algn="l"/>
              </a:tabLst>
              <a:defRPr sz="1400">
                <a:solidFill>
                  <a:schemeClr val="tx1"/>
                </a:solidFill>
              </a:defRPr>
            </a:lvl2pPr>
            <a:lvl3pPr marL="1371600" marR="0" indent="-358139" algn="l" defTabSz="914400" rtl="0" eaLnBrk="1" fontAlgn="auto" latinLnBrk="0" hangingPunct="1">
              <a:lnSpc>
                <a:spcPct val="100000"/>
              </a:lnSpc>
              <a:spcBef>
                <a:spcPts val="480"/>
              </a:spcBef>
              <a:spcAft>
                <a:spcPts val="0"/>
              </a:spcAft>
              <a:buClr>
                <a:schemeClr val="dk1"/>
              </a:buClr>
              <a:buSzPts val="2040"/>
              <a:buFont typeface="Arial" panose="020B0604020202020204" pitchFamily="34" charset="0"/>
              <a:buChar char="•"/>
              <a:tabLst/>
              <a:defRPr>
                <a:solidFill>
                  <a:schemeClr val="tx1"/>
                </a:solidFill>
              </a:defRPr>
            </a:lvl3pPr>
            <a:lvl4pPr marL="1828800" indent="-342900">
              <a:buFont typeface="Arial" panose="020B0604020202020204" pitchFamily="34" charset="0"/>
              <a:buChar char="•"/>
              <a:defRPr>
                <a:solidFill>
                  <a:schemeClr val="tx1"/>
                </a:solidFill>
              </a:defRPr>
            </a:lvl4pPr>
            <a:lvl5pPr marL="2286000" indent="-355600">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p:txBody>
      </p:sp>
      <p:sp>
        <p:nvSpPr>
          <p:cNvPr id="2" name="Google Shape;32;p6">
            <a:extLst>
              <a:ext uri="{FF2B5EF4-FFF2-40B4-BE49-F238E27FC236}">
                <a16:creationId xmlns:a16="http://schemas.microsoft.com/office/drawing/2014/main" id="{E84F153E-0574-6289-B58B-B28691AC09B1}"/>
              </a:ext>
            </a:extLst>
          </p:cNvPr>
          <p:cNvSpPr txBox="1">
            <a:spLocks noGrp="1"/>
          </p:cNvSpPr>
          <p:nvPr>
            <p:ph type="title"/>
          </p:nvPr>
        </p:nvSpPr>
        <p:spPr>
          <a:xfrm>
            <a:off x="457200" y="304800"/>
            <a:ext cx="8229600" cy="9144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1400"/>
              <a:buNone/>
              <a:defRPr sz="3600">
                <a:solidFill>
                  <a:schemeClr val="dk1"/>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63381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alpha val="0"/>
          </a:schemeClr>
        </a:solidFill>
        <a:effectLst/>
      </p:bgPr>
    </p:bg>
    <p:spTree>
      <p:nvGrpSpPr>
        <p:cNvPr id="1" name="Shape 9"/>
        <p:cNvGrpSpPr/>
        <p:nvPr/>
      </p:nvGrpSpPr>
      <p:grpSpPr>
        <a:xfrm>
          <a:off x="0" y="0"/>
          <a:ext cx="0" cy="0"/>
          <a:chOff x="0" y="0"/>
          <a:chExt cx="0" cy="0"/>
        </a:xfrm>
      </p:grpSpPr>
      <p:sp>
        <p:nvSpPr>
          <p:cNvPr id="10" name="Google Shape;10;p3"/>
          <p:cNvSpPr/>
          <p:nvPr/>
        </p:nvSpPr>
        <p:spPr>
          <a:xfrm>
            <a:off x="8153400" y="-9525"/>
            <a:ext cx="990600" cy="6858000"/>
          </a:xfrm>
          <a:custGeom>
            <a:avLst/>
            <a:gdLst/>
            <a:ahLst/>
            <a:cxnLst/>
            <a:rect l="l" t="t" r="r" b="b"/>
            <a:pathLst>
              <a:path w="1914" h="4329" extrusionOk="0">
                <a:moveTo>
                  <a:pt x="1914" y="9"/>
                </a:moveTo>
                <a:lnTo>
                  <a:pt x="1914" y="4329"/>
                </a:lnTo>
                <a:lnTo>
                  <a:pt x="204" y="4327"/>
                </a:lnTo>
                <a:cubicBezTo>
                  <a:pt x="1288" y="3574"/>
                  <a:pt x="1608" y="1590"/>
                  <a:pt x="0" y="0"/>
                </a:cubicBezTo>
                <a:lnTo>
                  <a:pt x="1914" y="9"/>
                </a:lnTo>
                <a:close/>
              </a:path>
            </a:pathLst>
          </a:custGeom>
          <a:solidFill>
            <a:srgbClr val="002060"/>
          </a:solidFill>
          <a:ln w="19050" cap="flat" cmpd="sng">
            <a:solidFill>
              <a:srgbClr val="002060"/>
            </a:solidFill>
            <a:prstDash val="solid"/>
            <a:round/>
            <a:headEnd type="none" w="sm" len="sm"/>
            <a:tailEnd type="none" w="sm" len="sm"/>
          </a:ln>
          <a:effectLst>
            <a:outerShdw blurRad="63500" dist="50800" dir="10800000" algn="ctr" rotWithShape="0">
              <a:srgbClr val="000000">
                <a:alpha val="4431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3"/>
          <p:cNvSpPr/>
          <p:nvPr/>
        </p:nvSpPr>
        <p:spPr>
          <a:xfrm>
            <a:off x="0" y="5181600"/>
            <a:ext cx="9144000" cy="1682750"/>
          </a:xfrm>
          <a:custGeom>
            <a:avLst/>
            <a:gdLst/>
            <a:ahLst/>
            <a:cxnLst/>
            <a:rect l="l" t="t" r="r" b="b"/>
            <a:pathLst>
              <a:path w="5760" h="1331" extrusionOk="0">
                <a:moveTo>
                  <a:pt x="0" y="1066"/>
                </a:moveTo>
                <a:lnTo>
                  <a:pt x="0" y="1331"/>
                </a:lnTo>
                <a:lnTo>
                  <a:pt x="5760" y="1331"/>
                </a:lnTo>
                <a:lnTo>
                  <a:pt x="5760" y="0"/>
                </a:lnTo>
                <a:cubicBezTo>
                  <a:pt x="3220" y="1206"/>
                  <a:pt x="2250" y="1146"/>
                  <a:pt x="0" y="1066"/>
                </a:cubicBezTo>
                <a:close/>
              </a:path>
            </a:pathLst>
          </a:custGeom>
          <a:gradFill>
            <a:gsLst>
              <a:gs pos="0">
                <a:srgbClr val="770000"/>
              </a:gs>
              <a:gs pos="50000">
                <a:srgbClr val="AD0000"/>
              </a:gs>
              <a:gs pos="100000">
                <a:srgbClr val="CE0000"/>
              </a:gs>
            </a:gsLst>
            <a:lin ang="18900000" scaled="0"/>
          </a:gradFill>
          <a:ln w="19050" cap="flat" cmpd="sng">
            <a:solidFill>
              <a:srgbClr val="C00000"/>
            </a:solidFill>
            <a:prstDash val="solid"/>
            <a:round/>
            <a:headEnd type="none" w="sm" len="sm"/>
            <a:tailEnd type="none" w="sm" len="sm"/>
          </a:ln>
          <a:effectLst>
            <a:outerShdw blurRad="63500" dist="44450" dir="16200000" algn="ctr" rotWithShape="0">
              <a:srgbClr val="000000">
                <a:alpha val="3450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 name="Google Shape;12;p3"/>
          <p:cNvSpPr txBox="1">
            <a:spLocks noGrp="1"/>
          </p:cNvSpPr>
          <p:nvPr>
            <p:ph type="title"/>
          </p:nvPr>
        </p:nvSpPr>
        <p:spPr>
          <a:xfrm>
            <a:off x="457200" y="274638"/>
            <a:ext cx="7467600" cy="1143000"/>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4600" b="0" i="0" u="none" strike="noStrike" cap="none">
                <a:solidFill>
                  <a:schemeClr val="lt1"/>
                </a:solidFill>
                <a:latin typeface="Libre Franklin"/>
                <a:ea typeface="Libre Franklin"/>
                <a:cs typeface="Libre Franklin"/>
                <a:sym typeface="Libre Franklin"/>
              </a:defRPr>
            </a:lvl9pPr>
          </a:lstStyle>
          <a:p>
            <a:endParaRPr/>
          </a:p>
        </p:txBody>
      </p:sp>
      <p:sp>
        <p:nvSpPr>
          <p:cNvPr id="13" name="Google Shape;13;p3"/>
          <p:cNvSpPr txBox="1">
            <a:spLocks noGrp="1"/>
          </p:cNvSpPr>
          <p:nvPr>
            <p:ph type="body" idx="1"/>
          </p:nvPr>
        </p:nvSpPr>
        <p:spPr>
          <a:xfrm>
            <a:off x="457200" y="1600200"/>
            <a:ext cx="7467600" cy="4114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00"/>
              </a:spcBef>
              <a:spcAft>
                <a:spcPts val="0"/>
              </a:spcAft>
              <a:buClr>
                <a:schemeClr val="dk1"/>
              </a:buClr>
              <a:buSzPts val="2400"/>
              <a:buFont typeface="Noto Sans Symbols"/>
              <a:buChar char="⦿"/>
              <a:defRPr sz="3000" b="0" i="0" u="none" strike="noStrike" cap="none">
                <a:solidFill>
                  <a:schemeClr val="lt1"/>
                </a:solidFill>
                <a:latin typeface="Arial"/>
                <a:ea typeface="Arial"/>
                <a:cs typeface="Arial"/>
                <a:sym typeface="Arial"/>
              </a:defRPr>
            </a:lvl1pPr>
            <a:lvl2pPr marL="914400" marR="0" lvl="1" indent="-377190" algn="l" rtl="0">
              <a:lnSpc>
                <a:spcPct val="100000"/>
              </a:lnSpc>
              <a:spcBef>
                <a:spcPts val="520"/>
              </a:spcBef>
              <a:spcAft>
                <a:spcPts val="0"/>
              </a:spcAft>
              <a:buClr>
                <a:schemeClr val="dk1"/>
              </a:buClr>
              <a:buSzPts val="2340"/>
              <a:buFont typeface="Arial"/>
              <a:buChar char="•"/>
              <a:defRPr sz="2600" b="0" i="0" u="none" strike="noStrike" cap="none">
                <a:solidFill>
                  <a:schemeClr val="lt1"/>
                </a:solidFill>
                <a:latin typeface="Arial"/>
                <a:ea typeface="Arial"/>
                <a:cs typeface="Arial"/>
                <a:sym typeface="Arial"/>
              </a:defRPr>
            </a:lvl2pPr>
            <a:lvl3pPr marL="1371600" marR="0" lvl="2" indent="-358139" algn="l" rtl="0">
              <a:lnSpc>
                <a:spcPct val="100000"/>
              </a:lnSpc>
              <a:spcBef>
                <a:spcPts val="480"/>
              </a:spcBef>
              <a:spcAft>
                <a:spcPts val="0"/>
              </a:spcAft>
              <a:buClr>
                <a:schemeClr val="dk1"/>
              </a:buClr>
              <a:buSzPts val="2040"/>
              <a:buFont typeface="Arial"/>
              <a:buChar char="○"/>
              <a:defRPr sz="2400" b="0" i="0" u="none" strike="noStrike" cap="none">
                <a:solidFill>
                  <a:schemeClr val="lt1"/>
                </a:solidFill>
                <a:latin typeface="Arial"/>
                <a:ea typeface="Arial"/>
                <a:cs typeface="Arial"/>
                <a:sym typeface="Arial"/>
              </a:defRPr>
            </a:lvl3pPr>
            <a:lvl4pPr marL="1828800" marR="0" lvl="3" indent="-342900" algn="l" rtl="0">
              <a:lnSpc>
                <a:spcPct val="100000"/>
              </a:lnSpc>
              <a:spcBef>
                <a:spcPts val="400"/>
              </a:spcBef>
              <a:spcAft>
                <a:spcPts val="0"/>
              </a:spcAft>
              <a:buClr>
                <a:schemeClr val="dk1"/>
              </a:buClr>
              <a:buSzPts val="1800"/>
              <a:buFont typeface="Noto Sans Symbols"/>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accent5"/>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accent6"/>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accent6"/>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6"/>
              </a:buClr>
              <a:buSzPts val="1600"/>
              <a:buFont typeface="Arial"/>
              <a:buChar char="•"/>
              <a:defRPr sz="1600" b="0" i="0" u="none" strike="noStrike" cap="none">
                <a:solidFill>
                  <a:schemeClr val="dk1"/>
                </a:solidFill>
                <a:latin typeface="Arial"/>
                <a:ea typeface="Arial"/>
                <a:cs typeface="Arial"/>
                <a:sym typeface="Arial"/>
              </a:defRPr>
            </a:lvl9pPr>
          </a:lstStyle>
          <a:p>
            <a:endParaRPr dirty="0"/>
          </a:p>
        </p:txBody>
      </p:sp>
      <p:pic>
        <p:nvPicPr>
          <p:cNvPr id="14" name="Google Shape;14;p3"/>
          <p:cNvPicPr preferRelativeResize="0"/>
          <p:nvPr/>
        </p:nvPicPr>
        <p:blipFill rotWithShape="1">
          <a:blip r:embed="rId8">
            <a:alphaModFix/>
          </a:blip>
          <a:srcRect/>
          <a:stretch/>
        </p:blipFill>
        <p:spPr>
          <a:xfrm>
            <a:off x="6721475" y="6048375"/>
            <a:ext cx="2178050" cy="5937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62"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rgbClr val="000000"/>
        </a:buClr>
        <a:buFont typeface="Arial" panose="020B0604020202020204" pitchFamily="34" charset="0"/>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32272336"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hyperlink" Target="https://massjam.or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Google Shape;373;p56"/>
          <p:cNvSpPr txBox="1">
            <a:spLocks noGrp="1"/>
          </p:cNvSpPr>
          <p:nvPr>
            <p:ph type="title"/>
          </p:nvPr>
        </p:nvSpPr>
        <p:spPr>
          <a:prstGeom prst="rect">
            <a:avLst/>
          </a:prstGeom>
        </p:spPr>
        <p:txBody>
          <a:bodyPr spcFirstLastPara="1" wrap="square" lIns="34275" tIns="34275" rIns="34275" bIns="34275" anchor="ctr" anchorCtr="0">
            <a:noAutofit/>
          </a:bodyPr>
          <a:lstStyle/>
          <a:p>
            <a:pPr algn="ctr"/>
            <a:r>
              <a:rPr lang="en-US" sz="4000" b="1" dirty="0"/>
              <a:t>Headwaters District Roundtable</a:t>
            </a:r>
            <a:endParaRPr sz="4000" b="1" dirty="0"/>
          </a:p>
        </p:txBody>
      </p:sp>
      <p:sp>
        <p:nvSpPr>
          <p:cNvPr id="372" name="Google Shape;372;p56"/>
          <p:cNvSpPr txBox="1">
            <a:spLocks noGrp="1"/>
          </p:cNvSpPr>
          <p:nvPr>
            <p:ph type="subTitle" idx="1"/>
          </p:nvPr>
        </p:nvSpPr>
        <p:spPr>
          <a:prstGeom prst="rect">
            <a:avLst/>
          </a:prstGeom>
          <a:noFill/>
          <a:ln>
            <a:noFill/>
          </a:ln>
        </p:spPr>
        <p:txBody>
          <a:bodyPr spcFirstLastPara="1" wrap="square" lIns="68569" tIns="34275" rIns="68569" bIns="34275" anchor="t" anchorCtr="0">
            <a:noAutofit/>
          </a:bodyPr>
          <a:lstStyle/>
          <a:p>
            <a:pPr marL="0" indent="0" algn="ctr">
              <a:spcBef>
                <a:spcPts val="0"/>
              </a:spcBef>
              <a:buClr>
                <a:srgbClr val="888888"/>
              </a:buClr>
              <a:buSzPts val="3200"/>
            </a:pPr>
            <a:r>
              <a:rPr lang="en-US" dirty="0"/>
              <a:t>January 5th, 2023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4DC4-A28D-AC22-3B72-DA27776EE50D}"/>
              </a:ext>
            </a:extLst>
          </p:cNvPr>
          <p:cNvSpPr>
            <a:spLocks noGrp="1"/>
          </p:cNvSpPr>
          <p:nvPr>
            <p:ph type="title"/>
          </p:nvPr>
        </p:nvSpPr>
        <p:spPr/>
        <p:txBody>
          <a:bodyPr/>
          <a:lstStyle/>
          <a:p>
            <a:r>
              <a:rPr lang="en-US" dirty="0"/>
              <a:t>Reducing Costs</a:t>
            </a:r>
          </a:p>
        </p:txBody>
      </p:sp>
      <p:sp>
        <p:nvSpPr>
          <p:cNvPr id="3" name="Text Placeholder 2">
            <a:extLst>
              <a:ext uri="{FF2B5EF4-FFF2-40B4-BE49-F238E27FC236}">
                <a16:creationId xmlns:a16="http://schemas.microsoft.com/office/drawing/2014/main" id="{C71E54EA-29FF-0780-CA9C-5B396FAD4239}"/>
              </a:ext>
            </a:extLst>
          </p:cNvPr>
          <p:cNvSpPr>
            <a:spLocks noGrp="1"/>
          </p:cNvSpPr>
          <p:nvPr>
            <p:ph type="body" idx="1"/>
          </p:nvPr>
        </p:nvSpPr>
        <p:spPr/>
        <p:txBody>
          <a:bodyPr/>
          <a:lstStyle/>
          <a:p>
            <a:pPr marL="885825" lvl="1" indent="-457200">
              <a:buFont typeface="Arial" panose="020B0604020202020204" pitchFamily="34" charset="0"/>
              <a:buChar char="•"/>
            </a:pPr>
            <a:r>
              <a:rPr lang="en-US" dirty="0"/>
              <a:t>Scholarships</a:t>
            </a:r>
          </a:p>
          <a:p>
            <a:pPr marL="1485900" lvl="2" indent="-457200">
              <a:buFont typeface="Arial" panose="020B0604020202020204" pitchFamily="34" charset="0"/>
              <a:buChar char="•"/>
            </a:pPr>
            <a:r>
              <a:rPr lang="en-US" dirty="0"/>
              <a:t>What is your process to award scholarships?</a:t>
            </a:r>
          </a:p>
          <a:p>
            <a:pPr marL="1485900" lvl="2" indent="-457200">
              <a:buFont typeface="Arial" panose="020B0604020202020204" pitchFamily="34" charset="0"/>
              <a:buChar char="•"/>
            </a:pPr>
            <a:r>
              <a:rPr lang="en-US" dirty="0"/>
              <a:t>Is the unit aware they are available?</a:t>
            </a:r>
          </a:p>
          <a:p>
            <a:pPr marL="1485900" lvl="2" indent="-457200">
              <a:buFont typeface="Arial" panose="020B0604020202020204" pitchFamily="34" charset="0"/>
              <a:buChar char="•"/>
            </a:pPr>
            <a:r>
              <a:rPr lang="en-US" dirty="0"/>
              <a:t>Who decides if they are awarded?</a:t>
            </a:r>
          </a:p>
          <a:p>
            <a:pPr marL="1485900" lvl="2" indent="-457200">
              <a:buFont typeface="Arial" panose="020B0604020202020204" pitchFamily="34" charset="0"/>
              <a:buChar char="•"/>
            </a:pPr>
            <a:r>
              <a:rPr lang="en-US" dirty="0"/>
              <a:t>How private is the grant process?</a:t>
            </a:r>
          </a:p>
          <a:p>
            <a:pPr marL="1828800" lvl="3" indent="-457200">
              <a:buFont typeface="Arial" panose="020B0604020202020204" pitchFamily="34" charset="0"/>
              <a:buChar char="•"/>
            </a:pPr>
            <a:r>
              <a:rPr lang="en-US" dirty="0"/>
              <a:t>Need to know basis</a:t>
            </a:r>
          </a:p>
          <a:p>
            <a:pPr lvl="2" indent="0">
              <a:buNone/>
            </a:pPr>
            <a:endParaRPr lang="en-US" dirty="0"/>
          </a:p>
          <a:p>
            <a:pPr marL="885825" lvl="1" indent="-457200">
              <a:buFont typeface="Arial" panose="020B0604020202020204" pitchFamily="34" charset="0"/>
              <a:buChar char="•"/>
            </a:pPr>
            <a:r>
              <a:rPr lang="en-US" dirty="0"/>
              <a:t>Closets</a:t>
            </a:r>
          </a:p>
          <a:p>
            <a:pPr marL="1485900" lvl="2" indent="-457200">
              <a:buFont typeface="Arial" panose="020B0604020202020204" pitchFamily="34" charset="0"/>
              <a:buChar char="•"/>
            </a:pPr>
            <a:r>
              <a:rPr lang="en-US" dirty="0"/>
              <a:t>Uniform</a:t>
            </a:r>
          </a:p>
          <a:p>
            <a:pPr marL="1485900" lvl="2" indent="-457200">
              <a:buFont typeface="Arial" panose="020B0604020202020204" pitchFamily="34" charset="0"/>
              <a:buChar char="•"/>
            </a:pPr>
            <a:r>
              <a:rPr lang="en-US" dirty="0"/>
              <a:t>Gently used gear</a:t>
            </a:r>
          </a:p>
          <a:p>
            <a:pPr marL="1485900" lvl="2" indent="-457200">
              <a:buFont typeface="Arial" panose="020B0604020202020204" pitchFamily="34" charset="0"/>
              <a:buChar char="•"/>
            </a:pPr>
            <a:endParaRPr lang="en-US" dirty="0"/>
          </a:p>
          <a:p>
            <a:pPr marL="885825" lvl="1" indent="-457200">
              <a:buFont typeface="Arial" panose="020B0604020202020204" pitchFamily="34" charset="0"/>
              <a:buChar char="•"/>
            </a:pPr>
            <a:r>
              <a:rPr lang="en-US" dirty="0"/>
              <a:t>Other ideas?</a:t>
            </a:r>
          </a:p>
          <a:p>
            <a:endParaRPr lang="en-US" dirty="0"/>
          </a:p>
        </p:txBody>
      </p:sp>
    </p:spTree>
    <p:extLst>
      <p:ext uri="{BB962C8B-B14F-4D97-AF65-F5344CB8AC3E}">
        <p14:creationId xmlns:p14="http://schemas.microsoft.com/office/powerpoint/2010/main" val="1380900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4DC4-A28D-AC22-3B72-DA27776EE50D}"/>
              </a:ext>
            </a:extLst>
          </p:cNvPr>
          <p:cNvSpPr>
            <a:spLocks noGrp="1"/>
          </p:cNvSpPr>
          <p:nvPr>
            <p:ph type="title"/>
          </p:nvPr>
        </p:nvSpPr>
        <p:spPr/>
        <p:txBody>
          <a:bodyPr/>
          <a:lstStyle/>
          <a:p>
            <a:r>
              <a:rPr lang="en-US" dirty="0"/>
              <a:t>Assistance Suggestions</a:t>
            </a:r>
          </a:p>
        </p:txBody>
      </p:sp>
      <p:sp>
        <p:nvSpPr>
          <p:cNvPr id="3" name="Text Placeholder 2">
            <a:extLst>
              <a:ext uri="{FF2B5EF4-FFF2-40B4-BE49-F238E27FC236}">
                <a16:creationId xmlns:a16="http://schemas.microsoft.com/office/drawing/2014/main" id="{C71E54EA-29FF-0780-CA9C-5B396FAD4239}"/>
              </a:ext>
            </a:extLst>
          </p:cNvPr>
          <p:cNvSpPr>
            <a:spLocks noGrp="1"/>
          </p:cNvSpPr>
          <p:nvPr>
            <p:ph type="body" idx="1"/>
          </p:nvPr>
        </p:nvSpPr>
        <p:spPr/>
        <p:txBody>
          <a:bodyPr/>
          <a:lstStyle/>
          <a:p>
            <a:pPr marL="885825" lvl="1" indent="-457200">
              <a:buFont typeface="Arial" panose="020B0604020202020204" pitchFamily="34" charset="0"/>
              <a:buChar char="•"/>
            </a:pPr>
            <a:r>
              <a:rPr lang="en-US" dirty="0" err="1"/>
              <a:t>SummerCamp</a:t>
            </a:r>
            <a:r>
              <a:rPr lang="en-US" dirty="0"/>
              <a:t> Scholarships</a:t>
            </a:r>
          </a:p>
          <a:p>
            <a:pPr marL="1485900" lvl="2" indent="-457200">
              <a:buFont typeface="Arial" panose="020B0604020202020204" pitchFamily="34" charset="0"/>
              <a:buChar char="•"/>
            </a:pPr>
            <a:r>
              <a:rPr lang="en-US" dirty="0"/>
              <a:t>Link?</a:t>
            </a:r>
          </a:p>
          <a:p>
            <a:pPr marL="1485900" lvl="2" indent="-457200">
              <a:buFont typeface="Arial" panose="020B0604020202020204" pitchFamily="34" charset="0"/>
              <a:buChar char="•"/>
            </a:pPr>
            <a:r>
              <a:rPr lang="en-US" dirty="0"/>
              <a:t>https://www.mayflowerbsa.org/council-support-for-units-scout-families/</a:t>
            </a:r>
          </a:p>
          <a:p>
            <a:pPr marL="885825" lvl="1" indent="-457200">
              <a:buFont typeface="Arial" panose="020B0604020202020204" pitchFamily="34" charset="0"/>
              <a:buChar char="•"/>
            </a:pPr>
            <a:r>
              <a:rPr lang="en-US" dirty="0"/>
              <a:t>Does council offer support?</a:t>
            </a:r>
          </a:p>
          <a:p>
            <a:pPr marL="1485900" lvl="2" indent="-457200">
              <a:buFont typeface="Arial" panose="020B0604020202020204" pitchFamily="34" charset="0"/>
              <a:buChar char="•"/>
            </a:pPr>
            <a:r>
              <a:rPr lang="en-US" dirty="0"/>
              <a:t>Link?</a:t>
            </a:r>
          </a:p>
          <a:p>
            <a:pPr marL="885825" lvl="1" indent="-457200">
              <a:buFont typeface="Arial" panose="020B0604020202020204" pitchFamily="34" charset="0"/>
              <a:buChar char="•"/>
            </a:pPr>
            <a:r>
              <a:rPr lang="en-US" dirty="0"/>
              <a:t>Can your charter org help?</a:t>
            </a:r>
          </a:p>
          <a:p>
            <a:pPr marL="885825" lvl="1" indent="-457200">
              <a:buFont typeface="Arial" panose="020B0604020202020204" pitchFamily="34" charset="0"/>
              <a:buChar char="•"/>
            </a:pPr>
            <a:r>
              <a:rPr lang="en-US" dirty="0"/>
              <a:t>Does your employer offer donation matching for donations?</a:t>
            </a:r>
          </a:p>
        </p:txBody>
      </p:sp>
    </p:spTree>
    <p:extLst>
      <p:ext uri="{BB962C8B-B14F-4D97-AF65-F5344CB8AC3E}">
        <p14:creationId xmlns:p14="http://schemas.microsoft.com/office/powerpoint/2010/main" val="53701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4"/>
          <p:cNvSpPr txBox="1">
            <a:spLocks noGrp="1"/>
          </p:cNvSpPr>
          <p:nvPr>
            <p:ph type="title"/>
          </p:nvPr>
        </p:nvSpPr>
        <p:spPr>
          <a:xfrm>
            <a:off x="913500" y="196725"/>
            <a:ext cx="7317000" cy="1122000"/>
          </a:xfrm>
          <a:prstGeom prst="rect">
            <a:avLst/>
          </a:prstGeom>
          <a:noFill/>
          <a:ln>
            <a:noFill/>
          </a:ln>
        </p:spPr>
        <p:txBody>
          <a:bodyPr spcFirstLastPara="1" wrap="square" lIns="68569" tIns="34275" rIns="68569" bIns="34275" anchor="ctr" anchorCtr="0">
            <a:noAutofit/>
          </a:bodyPr>
          <a:lstStyle/>
          <a:p>
            <a:r>
              <a:rPr lang="en-US" dirty="0"/>
              <a:t>Appendix</a:t>
            </a:r>
            <a:endParaRPr dirty="0"/>
          </a:p>
        </p:txBody>
      </p:sp>
    </p:spTree>
    <p:extLst>
      <p:ext uri="{BB962C8B-B14F-4D97-AF65-F5344CB8AC3E}">
        <p14:creationId xmlns:p14="http://schemas.microsoft.com/office/powerpoint/2010/main" val="2877442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g1c29f8d3093_0_18"/>
          <p:cNvSpPr txBox="1"/>
          <p:nvPr/>
        </p:nvSpPr>
        <p:spPr>
          <a:xfrm>
            <a:off x="876615" y="2558970"/>
            <a:ext cx="7390800" cy="2862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The Mayflower Council will be offering traveling PWD Cutting Days throughout the council over the next few months!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Cutting cost is $2 per car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Staff will have design templates on hand and scouts will learn about the physics of racing while creating an awesome car!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Our traveling PWD store will also have weights, wheels, car kits, and tools for sale.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Interested in hosting a PWD Cutting Day at your Charter Org?</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Follow the QR Code and send an email to Logan!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Dates are filling up fast so email today!</a:t>
            </a:r>
            <a:endParaRPr sz="1400" b="0" i="0" u="none" strike="noStrike" cap="none">
              <a:solidFill>
                <a:srgbClr val="000000"/>
              </a:solidFill>
              <a:latin typeface="Arial"/>
              <a:ea typeface="Arial"/>
              <a:cs typeface="Arial"/>
              <a:sym typeface="Arial"/>
            </a:endParaRPr>
          </a:p>
        </p:txBody>
      </p:sp>
      <p:sp>
        <p:nvSpPr>
          <p:cNvPr id="38" name="Google Shape;38;g1c29f8d3093_0_18"/>
          <p:cNvSpPr txBox="1"/>
          <p:nvPr/>
        </p:nvSpPr>
        <p:spPr>
          <a:xfrm>
            <a:off x="2711043" y="635847"/>
            <a:ext cx="54072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1F497D"/>
                </a:solidFill>
                <a:latin typeface="Trebuchet MS"/>
                <a:ea typeface="Trebuchet MS"/>
                <a:cs typeface="Trebuchet MS"/>
                <a:sym typeface="Trebuchet MS"/>
              </a:rPr>
              <a:t>Pinewood Derby Season is Here!</a:t>
            </a:r>
            <a:endParaRPr sz="1400" b="1" i="0" u="none" strike="noStrike" cap="none">
              <a:solidFill>
                <a:srgbClr val="1F497D"/>
              </a:solidFill>
              <a:latin typeface="Arial"/>
              <a:ea typeface="Arial"/>
              <a:cs typeface="Arial"/>
              <a:sym typeface="Arial"/>
            </a:endParaRPr>
          </a:p>
        </p:txBody>
      </p:sp>
      <p:pic>
        <p:nvPicPr>
          <p:cNvPr id="39" name="Google Shape;39;g1c29f8d3093_0_18" descr="Qr code&#10;&#10;Description automatically generated"/>
          <p:cNvPicPr preferRelativeResize="0"/>
          <p:nvPr/>
        </p:nvPicPr>
        <p:blipFill rotWithShape="1">
          <a:blip r:embed="rId3">
            <a:alphaModFix/>
          </a:blip>
          <a:srcRect/>
          <a:stretch/>
        </p:blipFill>
        <p:spPr>
          <a:xfrm>
            <a:off x="381000" y="109825"/>
            <a:ext cx="2330044" cy="22523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498764" y="2057400"/>
            <a:ext cx="7390770"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Click to add text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82;p1"/>
          <p:cNvSpPr txBox="1"/>
          <p:nvPr/>
        </p:nvSpPr>
        <p:spPr>
          <a:xfrm>
            <a:off x="5016403" y="473066"/>
            <a:ext cx="3054300" cy="20934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600" b="1" i="0" u="none" strike="noStrike" kern="0" cap="none" spc="0" normalizeH="0" baseline="0" noProof="0" dirty="0">
                <a:ln>
                  <a:noFill/>
                </a:ln>
                <a:solidFill>
                  <a:srgbClr val="1F497D"/>
                </a:solidFill>
                <a:effectLst/>
                <a:uLnTx/>
                <a:uFillTx/>
                <a:latin typeface="Trebuchet MS"/>
                <a:ea typeface="Trebuchet MS"/>
                <a:cs typeface="Trebuchet MS"/>
                <a:sym typeface="Trebuchet MS"/>
              </a:rPr>
              <a:t>The days of adult paper-based membership applications have come to an end!</a:t>
            </a:r>
            <a:endParaRPr kumimoji="0" sz="400" b="1" i="0" u="none" strike="noStrike" kern="0" cap="none" spc="0" normalizeH="0" baseline="0" noProof="0" dirty="0">
              <a:ln>
                <a:noFill/>
              </a:ln>
              <a:solidFill>
                <a:srgbClr val="1F497D"/>
              </a:solidFill>
              <a:effectLst/>
              <a:uLnTx/>
              <a:uFillTx/>
              <a:latin typeface="Arial"/>
              <a:cs typeface="Arial"/>
              <a:sym typeface="Arial"/>
            </a:endParaRPr>
          </a:p>
        </p:txBody>
      </p:sp>
      <p:sp>
        <p:nvSpPr>
          <p:cNvPr id="84" name="Google Shape;84;p1"/>
          <p:cNvSpPr txBox="1"/>
          <p:nvPr/>
        </p:nvSpPr>
        <p:spPr>
          <a:xfrm>
            <a:off x="71450" y="4998100"/>
            <a:ext cx="4172100" cy="830966"/>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Scan the QR code</a:t>
            </a:r>
            <a:endParaRPr kumimoji="0" sz="1400" b="1" i="0" u="none" strike="noStrike" kern="0" cap="none" spc="0" normalizeH="0" baseline="0" noProof="0" dirty="0">
              <a:ln>
                <a:noFill/>
              </a:ln>
              <a:solidFill>
                <a:srgbClr val="0000FF"/>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Arial"/>
                <a:cs typeface="Arial"/>
                <a:sym typeface="Arial"/>
              </a:rPr>
              <a:t>to </a:t>
            </a:r>
            <a:r>
              <a:rPr kumimoji="0" lang="en-US" sz="1400" b="0" i="0" u="none" strike="noStrike" kern="0" cap="none" spc="0" normalizeH="0" baseline="0" noProof="0" dirty="0">
                <a:ln>
                  <a:noFill/>
                </a:ln>
                <a:solidFill>
                  <a:srgbClr val="000000"/>
                </a:solidFill>
                <a:effectLst/>
                <a:uLnTx/>
                <a:uFillTx/>
                <a:latin typeface="Arial"/>
                <a:cs typeface="Arial"/>
                <a:sym typeface="Arial"/>
              </a:rPr>
              <a:t>see all the benefits of online applications and to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get answers to frequently asked questions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5" name="Google Shape;85;p1"/>
          <p:cNvSpPr txBox="1"/>
          <p:nvPr/>
        </p:nvSpPr>
        <p:spPr>
          <a:xfrm>
            <a:off x="237425" y="3394865"/>
            <a:ext cx="8183400" cy="12006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Our goal is to simplify Scouting for leaders and to drive usage of the BSA Online Registration System (rather than the old paper-based membership applications process). </a:t>
            </a:r>
            <a:endParaRPr kumimoji="0" sz="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6" name="Google Shape;86;p1"/>
          <p:cNvPicPr preferRelativeResize="0"/>
          <p:nvPr/>
        </p:nvPicPr>
        <p:blipFill>
          <a:blip r:embed="rId3"/>
          <a:srcRect/>
          <a:stretch/>
        </p:blipFill>
        <p:spPr>
          <a:xfrm>
            <a:off x="0" y="12419"/>
            <a:ext cx="4944576" cy="3120836"/>
          </a:xfrm>
          <a:prstGeom prst="rect">
            <a:avLst/>
          </a:prstGeom>
          <a:noFill/>
          <a:ln>
            <a:noFill/>
          </a:ln>
        </p:spPr>
      </p:pic>
      <p:pic>
        <p:nvPicPr>
          <p:cNvPr id="3" name="Picture 2" descr="Qr code&#10;&#10;Description automatically generated">
            <a:extLst>
              <a:ext uri="{FF2B5EF4-FFF2-40B4-BE49-F238E27FC236}">
                <a16:creationId xmlns:a16="http://schemas.microsoft.com/office/drawing/2014/main" id="{29EB6679-309D-321C-3359-D1CE61B3D33E}"/>
              </a:ext>
            </a:extLst>
          </p:cNvPr>
          <p:cNvPicPr>
            <a:picLocks noChangeAspect="1"/>
          </p:cNvPicPr>
          <p:nvPr/>
        </p:nvPicPr>
        <p:blipFill>
          <a:blip r:embed="rId4"/>
          <a:stretch>
            <a:fillRect/>
          </a:stretch>
        </p:blipFill>
        <p:spPr>
          <a:xfrm>
            <a:off x="4435437" y="4674401"/>
            <a:ext cx="1161931" cy="1478364"/>
          </a:xfrm>
          <a:prstGeom prst="rect">
            <a:avLst/>
          </a:prstGeom>
        </p:spPr>
      </p:pic>
    </p:spTree>
    <p:extLst>
      <p:ext uri="{BB962C8B-B14F-4D97-AF65-F5344CB8AC3E}">
        <p14:creationId xmlns:p14="http://schemas.microsoft.com/office/powerpoint/2010/main" val="3156877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g1c299d991ff_0_21"/>
          <p:cNvSpPr txBox="1"/>
          <p:nvPr/>
        </p:nvSpPr>
        <p:spPr>
          <a:xfrm>
            <a:off x="81575" y="2495350"/>
            <a:ext cx="8785800" cy="363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33333"/>
                </a:solidFill>
                <a:latin typeface="Arial"/>
                <a:ea typeface="Arial"/>
                <a:cs typeface="Arial"/>
                <a:sym typeface="Arial"/>
              </a:rPr>
              <a:t>STEP 1:</a:t>
            </a:r>
            <a:r>
              <a:rPr lang="en-US" sz="1600" b="0" i="0" u="none" strike="noStrike" cap="none">
                <a:solidFill>
                  <a:srgbClr val="333333"/>
                </a:solidFill>
                <a:latin typeface="Arial"/>
                <a:ea typeface="Arial"/>
                <a:cs typeface="Arial"/>
                <a:sym typeface="Arial"/>
              </a:rPr>
              <a:t>  Have applicant take and complete required Youth Protection Training </a:t>
            </a: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333333"/>
                </a:solidFill>
                <a:latin typeface="Arial"/>
                <a:ea typeface="Arial"/>
                <a:cs typeface="Arial"/>
                <a:sym typeface="Arial"/>
              </a:rPr>
              <a:t>on </a:t>
            </a:r>
            <a:r>
              <a:rPr lang="en-US" sz="1600" b="1" i="0" u="none" strike="noStrike" cap="none">
                <a:solidFill>
                  <a:srgbClr val="333333"/>
                </a:solidFill>
                <a:latin typeface="Arial"/>
                <a:ea typeface="Arial"/>
                <a:cs typeface="Arial"/>
                <a:sym typeface="Arial"/>
              </a:rPr>
              <a:t>my.scouting.org</a:t>
            </a:r>
            <a:r>
              <a:rPr lang="en-US" sz="1600" b="0" i="0" u="none" strike="noStrike" cap="none">
                <a:solidFill>
                  <a:srgbClr val="333333"/>
                </a:solidFill>
                <a:latin typeface="Arial"/>
                <a:ea typeface="Arial"/>
                <a:cs typeface="Arial"/>
                <a:sym typeface="Arial"/>
              </a:rPr>
              <a:t> </a:t>
            </a:r>
            <a:endParaRPr sz="1600" b="0" i="0" u="none" strike="noStrike" cap="none">
              <a:solidFill>
                <a:srgbClr val="333333"/>
              </a:solidFill>
              <a:latin typeface="Arial"/>
              <a:ea typeface="Arial"/>
              <a:cs typeface="Arial"/>
              <a:sym typeface="Arial"/>
            </a:endParaRPr>
          </a:p>
          <a:p>
            <a:pPr marL="457200" marR="0" lvl="0" indent="-330200" algn="l" rtl="0">
              <a:lnSpc>
                <a:spcPct val="100000"/>
              </a:lnSpc>
              <a:spcBef>
                <a:spcPts val="0"/>
              </a:spcBef>
              <a:spcAft>
                <a:spcPts val="0"/>
              </a:spcAft>
              <a:buClr>
                <a:srgbClr val="333333"/>
              </a:buClr>
              <a:buSzPts val="1600"/>
              <a:buFont typeface="Arial"/>
              <a:buChar char="●"/>
            </a:pPr>
            <a:r>
              <a:rPr lang="en-US" sz="1600" b="0" i="0" u="none" strike="noStrike" cap="none">
                <a:solidFill>
                  <a:srgbClr val="333333"/>
                </a:solidFill>
                <a:latin typeface="Arial"/>
                <a:ea typeface="Arial"/>
                <a:cs typeface="Arial"/>
                <a:sym typeface="Arial"/>
              </a:rPr>
              <a:t>They should write down the Scout ID assigned to them…they will need it as part of </a:t>
            </a:r>
            <a:endParaRPr sz="1600" b="0" i="0" u="none" strike="noStrike" cap="none">
              <a:solidFill>
                <a:srgbClr val="333333"/>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333333"/>
                </a:solidFill>
                <a:latin typeface="Arial"/>
                <a:ea typeface="Arial"/>
                <a:cs typeface="Arial"/>
                <a:sym typeface="Arial"/>
              </a:rPr>
              <a:t>Step 3!</a:t>
            </a:r>
            <a:endParaRPr sz="1600" b="0" i="0" u="none" strike="noStrike" cap="none">
              <a:solidFill>
                <a:srgbClr val="333333"/>
              </a:solidFill>
              <a:latin typeface="Arial"/>
              <a:ea typeface="Arial"/>
              <a:cs typeface="Arial"/>
              <a:sym typeface="Arial"/>
            </a:endParaRPr>
          </a:p>
          <a:p>
            <a:pPr marL="457200" marR="0" lvl="0" indent="-330200" algn="l" rtl="0">
              <a:lnSpc>
                <a:spcPct val="100000"/>
              </a:lnSpc>
              <a:spcBef>
                <a:spcPts val="0"/>
              </a:spcBef>
              <a:spcAft>
                <a:spcPts val="0"/>
              </a:spcAft>
              <a:buClr>
                <a:srgbClr val="333333"/>
              </a:buClr>
              <a:buSzPts val="1600"/>
              <a:buFont typeface="Arial"/>
              <a:buChar char="●"/>
            </a:pPr>
            <a:r>
              <a:rPr lang="en-US" sz="1600" b="0" i="0" u="none" strike="noStrike" cap="none">
                <a:solidFill>
                  <a:srgbClr val="333333"/>
                </a:solidFill>
                <a:latin typeface="Arial"/>
                <a:ea typeface="Arial"/>
                <a:cs typeface="Arial"/>
                <a:sym typeface="Arial"/>
              </a:rPr>
              <a:t>Upon successful completion, they will receive an email with a certificate</a:t>
            </a:r>
            <a:endParaRPr sz="1600" b="1"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33333"/>
                </a:solidFill>
                <a:latin typeface="Arial"/>
                <a:ea typeface="Arial"/>
                <a:cs typeface="Arial"/>
                <a:sym typeface="Arial"/>
              </a:rPr>
              <a:t>STEP 2: </a:t>
            </a:r>
            <a:r>
              <a:rPr lang="en-US" sz="1600" b="0" i="0" u="none" strike="noStrike" cap="none">
                <a:solidFill>
                  <a:srgbClr val="333333"/>
                </a:solidFill>
                <a:latin typeface="Arial"/>
                <a:ea typeface="Arial"/>
                <a:cs typeface="Arial"/>
                <a:sym typeface="Arial"/>
              </a:rPr>
              <a:t>Applicant should complete a Massachusetts CORI Form </a:t>
            </a: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333333"/>
                </a:solidFill>
                <a:latin typeface="Arial"/>
                <a:ea typeface="Arial"/>
                <a:cs typeface="Arial"/>
                <a:sym typeface="Arial"/>
              </a:rPr>
              <a:t>(Can be done online using the QR Code or go to </a:t>
            </a:r>
            <a:r>
              <a:rPr lang="en-US" sz="1600" b="1" i="0" u="none" strike="noStrike" cap="none">
                <a:solidFill>
                  <a:srgbClr val="333333"/>
                </a:solidFill>
                <a:latin typeface="Arial"/>
                <a:ea typeface="Arial"/>
                <a:cs typeface="Arial"/>
                <a:sym typeface="Arial"/>
              </a:rPr>
              <a:t>mayflowerbsa.org/membership</a:t>
            </a:r>
            <a:r>
              <a:rPr lang="en-US" sz="1600" b="0" i="0" u="none" strike="noStrike" cap="none">
                <a:solidFill>
                  <a:srgbClr val="333333"/>
                </a:solidFill>
                <a:latin typeface="Arial"/>
                <a:ea typeface="Arial"/>
                <a:cs typeface="Arial"/>
                <a:sym typeface="Arial"/>
              </a:rPr>
              <a:t>)</a:t>
            </a: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33333"/>
                </a:solidFill>
                <a:latin typeface="Arial"/>
                <a:ea typeface="Arial"/>
                <a:cs typeface="Arial"/>
                <a:sym typeface="Arial"/>
              </a:rPr>
              <a:t>STEP 3:</a:t>
            </a:r>
            <a:r>
              <a:rPr lang="en-US" sz="1600" b="0" i="0" u="none" strike="noStrike" cap="none">
                <a:solidFill>
                  <a:srgbClr val="333333"/>
                </a:solidFill>
                <a:latin typeface="Arial"/>
                <a:ea typeface="Arial"/>
                <a:cs typeface="Arial"/>
                <a:sym typeface="Arial"/>
              </a:rPr>
              <a:t> Have Applicant complete the Online Adult Application using your unit’s </a:t>
            </a:r>
            <a:endParaRPr sz="16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333333"/>
                </a:solidFill>
                <a:latin typeface="Arial"/>
                <a:ea typeface="Arial"/>
                <a:cs typeface="Arial"/>
                <a:sym typeface="Arial"/>
              </a:rPr>
              <a:t>BeAScout.org</a:t>
            </a:r>
            <a:r>
              <a:rPr lang="en-US" sz="1600" b="0" i="0" u="none" strike="noStrike" cap="none">
                <a:solidFill>
                  <a:srgbClr val="333333"/>
                </a:solidFill>
                <a:latin typeface="Arial"/>
                <a:ea typeface="Arial"/>
                <a:cs typeface="Arial"/>
                <a:sym typeface="Arial"/>
              </a:rPr>
              <a:t> PIN</a:t>
            </a:r>
            <a:endParaRPr sz="1600" b="0" i="0" u="none" strike="noStrike" cap="none">
              <a:solidFill>
                <a:srgbClr val="333333"/>
              </a:solidFill>
              <a:latin typeface="Arial"/>
              <a:ea typeface="Arial"/>
              <a:cs typeface="Arial"/>
              <a:sym typeface="Arial"/>
            </a:endParaRPr>
          </a:p>
          <a:p>
            <a:pPr marL="457200" marR="0" lvl="0" indent="-330200" algn="l" rtl="0">
              <a:lnSpc>
                <a:spcPct val="100000"/>
              </a:lnSpc>
              <a:spcBef>
                <a:spcPts val="0"/>
              </a:spcBef>
              <a:spcAft>
                <a:spcPts val="0"/>
              </a:spcAft>
              <a:buClr>
                <a:srgbClr val="333333"/>
              </a:buClr>
              <a:buSzPts val="1600"/>
              <a:buFont typeface="Arial"/>
              <a:buChar char="●"/>
            </a:pPr>
            <a:r>
              <a:rPr lang="en-US" sz="1600" b="0" i="0" u="none" strike="noStrike" cap="none">
                <a:solidFill>
                  <a:srgbClr val="333333"/>
                </a:solidFill>
                <a:latin typeface="Arial"/>
                <a:ea typeface="Arial"/>
                <a:cs typeface="Arial"/>
                <a:sym typeface="Arial"/>
              </a:rPr>
              <a:t>When they are asked if they have a my.scouting.org account, they will need </a:t>
            </a:r>
            <a:endParaRPr sz="1600" b="0" i="0" u="none" strike="noStrike" cap="none">
              <a:solidFill>
                <a:srgbClr val="333333"/>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333333"/>
                </a:solidFill>
                <a:latin typeface="Arial"/>
                <a:ea typeface="Arial"/>
                <a:cs typeface="Arial"/>
                <a:sym typeface="Arial"/>
              </a:rPr>
              <a:t>their Scout ID to avoid having multiple accounts</a:t>
            </a:r>
            <a:endParaRPr sz="1600" b="0" i="0" u="none" strike="noStrike" cap="none">
              <a:solidFill>
                <a:srgbClr val="333333"/>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333333"/>
              </a:solidFill>
              <a:latin typeface="Arial"/>
              <a:ea typeface="Arial"/>
              <a:cs typeface="Arial"/>
              <a:sym typeface="Arial"/>
            </a:endParaRPr>
          </a:p>
        </p:txBody>
      </p:sp>
      <p:pic>
        <p:nvPicPr>
          <p:cNvPr id="38" name="Google Shape;38;g1c299d991ff_0_21"/>
          <p:cNvPicPr preferRelativeResize="0"/>
          <p:nvPr/>
        </p:nvPicPr>
        <p:blipFill rotWithShape="1">
          <a:blip r:embed="rId3">
            <a:alphaModFix/>
          </a:blip>
          <a:srcRect/>
          <a:stretch/>
        </p:blipFill>
        <p:spPr>
          <a:xfrm>
            <a:off x="81575" y="-95950"/>
            <a:ext cx="2079824" cy="2079824"/>
          </a:xfrm>
          <a:prstGeom prst="rect">
            <a:avLst/>
          </a:prstGeom>
          <a:noFill/>
          <a:ln>
            <a:noFill/>
          </a:ln>
        </p:spPr>
      </p:pic>
      <p:sp>
        <p:nvSpPr>
          <p:cNvPr id="39" name="Google Shape;39;g1c299d991ff_0_21"/>
          <p:cNvSpPr txBox="1"/>
          <p:nvPr/>
        </p:nvSpPr>
        <p:spPr>
          <a:xfrm>
            <a:off x="175950" y="1664350"/>
            <a:ext cx="8433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333333"/>
                </a:solidFill>
                <a:latin typeface="Arial"/>
                <a:ea typeface="Arial"/>
                <a:cs typeface="Arial"/>
                <a:sym typeface="Arial"/>
              </a:rPr>
              <a:t>Adult applications can now be submitted online through your unit PIN on BeAScout.org!  </a:t>
            </a:r>
            <a:r>
              <a:rPr lang="en-US" sz="1600" b="1" i="1" u="none" strike="noStrike" cap="none">
                <a:solidFill>
                  <a:srgbClr val="333333"/>
                </a:solidFill>
                <a:latin typeface="Arial"/>
                <a:ea typeface="Arial"/>
                <a:cs typeface="Arial"/>
                <a:sym typeface="Arial"/>
              </a:rPr>
              <a:t>Please have applicants follow these 3 steps in order</a:t>
            </a:r>
            <a:r>
              <a:rPr lang="en-US" sz="1600" b="0" i="0" u="none" strike="noStrike" cap="none">
                <a:solidFill>
                  <a:srgbClr val="333333"/>
                </a:solidFill>
                <a:latin typeface="Arial"/>
                <a:ea typeface="Arial"/>
                <a:cs typeface="Arial"/>
                <a:sym typeface="Arial"/>
              </a:rPr>
              <a:t> to ensure that your Adult Applications can be processed easily:</a:t>
            </a:r>
            <a:endParaRPr sz="1600" b="0" i="0" u="none" strike="noStrike" cap="none">
              <a:solidFill>
                <a:schemeClr val="dk1"/>
              </a:solidFill>
              <a:latin typeface="Arial"/>
              <a:ea typeface="Arial"/>
              <a:cs typeface="Arial"/>
              <a:sym typeface="Arial"/>
            </a:endParaRPr>
          </a:p>
        </p:txBody>
      </p:sp>
      <p:sp>
        <p:nvSpPr>
          <p:cNvPr id="40" name="Google Shape;40;g1c299d991ff_0_21"/>
          <p:cNvSpPr txBox="1"/>
          <p:nvPr/>
        </p:nvSpPr>
        <p:spPr>
          <a:xfrm>
            <a:off x="2161400" y="320650"/>
            <a:ext cx="5883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Trebuchet MS"/>
                <a:ea typeface="Trebuchet MS"/>
                <a:cs typeface="Trebuchet MS"/>
                <a:sym typeface="Trebuchet MS"/>
              </a:rPr>
              <a:t>3 EASY STEPS FOR COMPLETING</a:t>
            </a:r>
            <a:endParaRPr sz="2800" b="1" i="0" u="none" strike="noStrike" cap="none">
              <a:solidFill>
                <a:srgbClr val="000000"/>
              </a:solidFill>
              <a:latin typeface="Arial"/>
              <a:ea typeface="Arial"/>
              <a:cs typeface="Arial"/>
              <a:sym typeface="Arial"/>
            </a:endParaRPr>
          </a:p>
        </p:txBody>
      </p:sp>
      <p:sp>
        <p:nvSpPr>
          <p:cNvPr id="41" name="Google Shape;41;g1c299d991ff_0_21"/>
          <p:cNvSpPr txBox="1"/>
          <p:nvPr/>
        </p:nvSpPr>
        <p:spPr>
          <a:xfrm>
            <a:off x="2161400" y="843850"/>
            <a:ext cx="58830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1F497D"/>
                </a:solidFill>
                <a:latin typeface="Trebuchet MS"/>
                <a:ea typeface="Trebuchet MS"/>
                <a:cs typeface="Trebuchet MS"/>
                <a:sym typeface="Trebuchet MS"/>
              </a:rPr>
              <a:t>ONLINE ADULT APPLICATIONS</a:t>
            </a:r>
            <a:endParaRPr sz="3200" b="1" i="0" u="none" strike="noStrike" cap="none">
              <a:solidFill>
                <a:srgbClr val="1F497D"/>
              </a:solidFill>
              <a:latin typeface="Arial"/>
              <a:ea typeface="Arial"/>
              <a:cs typeface="Arial"/>
              <a:sym typeface="Arial"/>
            </a:endParaRPr>
          </a:p>
        </p:txBody>
      </p:sp>
      <p:pic>
        <p:nvPicPr>
          <p:cNvPr id="42" name="Google Shape;42;g1c299d991ff_0_21"/>
          <p:cNvPicPr preferRelativeResize="0"/>
          <p:nvPr/>
        </p:nvPicPr>
        <p:blipFill rotWithShape="1">
          <a:blip r:embed="rId4">
            <a:alphaModFix/>
          </a:blip>
          <a:srcRect/>
          <a:stretch/>
        </p:blipFill>
        <p:spPr>
          <a:xfrm>
            <a:off x="7600150" y="3752800"/>
            <a:ext cx="1009701" cy="10097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193388-FB74-E647-2FC4-68B293057272}"/>
              </a:ext>
            </a:extLst>
          </p:cNvPr>
          <p:cNvSpPr txBox="1"/>
          <p:nvPr/>
        </p:nvSpPr>
        <p:spPr>
          <a:xfrm>
            <a:off x="876615" y="2242066"/>
            <a:ext cx="739077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sz="2200" dirty="0"/>
              <a:t>Let us help your pack decorate for the 2023 Blue &amp; Gold!</a:t>
            </a:r>
          </a:p>
          <a:p>
            <a:pPr marL="285750" indent="-285750" algn="l">
              <a:buFont typeface="Arial" panose="020B0604020202020204" pitchFamily="34" charset="0"/>
              <a:buChar char="•"/>
            </a:pPr>
            <a:r>
              <a:rPr lang="en-US" sz="2200" dirty="0"/>
              <a:t>Important summer camp information for our families plus puzzles and games on the back for the kids</a:t>
            </a:r>
          </a:p>
          <a:p>
            <a:pPr marL="285750" indent="-285750" algn="l">
              <a:buFont typeface="Arial" panose="020B0604020202020204" pitchFamily="34" charset="0"/>
              <a:buChar char="•"/>
            </a:pPr>
            <a:r>
              <a:rPr lang="en-US" sz="2200" dirty="0"/>
              <a:t>Now accepting orders – have your Blue &amp; Gold coordinator place an order now for deliveries starting in January</a:t>
            </a:r>
          </a:p>
          <a:p>
            <a:pPr marL="285750" indent="-285750" algn="l">
              <a:buFont typeface="Arial" panose="020B0604020202020204" pitchFamily="34" charset="0"/>
              <a:buChar char="•"/>
            </a:pPr>
            <a:r>
              <a:rPr lang="en-US" sz="2200" dirty="0"/>
              <a:t>No pickup necessary, we will ship them to you</a:t>
            </a:r>
          </a:p>
          <a:p>
            <a:pPr marL="285750" indent="-285750" algn="l">
              <a:buFont typeface="Arial" panose="020B0604020202020204" pitchFamily="34" charset="0"/>
              <a:buChar char="•"/>
            </a:pPr>
            <a:r>
              <a:rPr lang="en-US" sz="2200" dirty="0"/>
              <a:t>Use the link below to order</a:t>
            </a:r>
          </a:p>
        </p:txBody>
      </p:sp>
      <p:sp>
        <p:nvSpPr>
          <p:cNvPr id="4" name="TextBox 3">
            <a:extLst>
              <a:ext uri="{FF2B5EF4-FFF2-40B4-BE49-F238E27FC236}">
                <a16:creationId xmlns:a16="http://schemas.microsoft.com/office/drawing/2014/main" id="{97979C80-828F-6C52-7541-6AF38441D086}"/>
              </a:ext>
            </a:extLst>
          </p:cNvPr>
          <p:cNvSpPr txBox="1"/>
          <p:nvPr/>
        </p:nvSpPr>
        <p:spPr>
          <a:xfrm>
            <a:off x="2568681" y="367696"/>
            <a:ext cx="54070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latin typeface="Trebuchet MS"/>
                <a:ea typeface="Geneva"/>
              </a:rPr>
              <a:t>Blue &amp; Gold Placemats Are Back!</a:t>
            </a:r>
          </a:p>
        </p:txBody>
      </p:sp>
      <p:sp>
        <p:nvSpPr>
          <p:cNvPr id="5" name="TextBox 4">
            <a:extLst>
              <a:ext uri="{FF2B5EF4-FFF2-40B4-BE49-F238E27FC236}">
                <a16:creationId xmlns:a16="http://schemas.microsoft.com/office/drawing/2014/main" id="{AF2D47B9-E61B-C1F5-B251-E101F206E728}"/>
              </a:ext>
            </a:extLst>
          </p:cNvPr>
          <p:cNvSpPr txBox="1"/>
          <p:nvPr/>
        </p:nvSpPr>
        <p:spPr>
          <a:xfrm>
            <a:off x="2057400" y="5640327"/>
            <a:ext cx="4682836" cy="369332"/>
          </a:xfrm>
          <a:prstGeom prst="rect">
            <a:avLst/>
          </a:prstGeom>
          <a:noFill/>
        </p:spPr>
        <p:txBody>
          <a:bodyPr wrap="square" rtlCol="0">
            <a:spAutoFit/>
          </a:bodyPr>
          <a:lstStyle/>
          <a:p>
            <a:r>
              <a:rPr lang="en-US" dirty="0"/>
              <a:t>https://forms.gle/8Mg929bvgtmkHC5Z9</a:t>
            </a:r>
          </a:p>
        </p:txBody>
      </p:sp>
      <p:pic>
        <p:nvPicPr>
          <p:cNvPr id="8" name="Picture 7" descr="A picture containing text, indoor, several, cluttered&#10;&#10;Description automatically generated">
            <a:extLst>
              <a:ext uri="{FF2B5EF4-FFF2-40B4-BE49-F238E27FC236}">
                <a16:creationId xmlns:a16="http://schemas.microsoft.com/office/drawing/2014/main" id="{024E20BF-FBCB-74C9-BA7A-34BD4323C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185148"/>
            <a:ext cx="2133600" cy="1797978"/>
          </a:xfrm>
          <a:prstGeom prst="rect">
            <a:avLst/>
          </a:prstGeom>
        </p:spPr>
      </p:pic>
      <p:pic>
        <p:nvPicPr>
          <p:cNvPr id="1026" name="Picture 2">
            <a:extLst>
              <a:ext uri="{FF2B5EF4-FFF2-40B4-BE49-F238E27FC236}">
                <a16:creationId xmlns:a16="http://schemas.microsoft.com/office/drawing/2014/main" id="{6FD8952E-5697-1186-2694-664490852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1" y="5251966"/>
            <a:ext cx="1225034" cy="12250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533400" y="2365176"/>
            <a:ext cx="7390770" cy="341632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Each Bear Scout must complete their Baloo the Builder Adventure Loop to earn their Rank</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Learn the basics of tools</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Complete 1 useful building project</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Complete 1 fun building project</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Apply a finish to 1 project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Book the workshop through the Mayflower website with 2 options:</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$175 – at a Mayflower hosted property</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$200 – at a Pack hosted location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Multiple project options available when booking!</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Each scout will leave with 2 completed projects and their adventure loop finished</a:t>
            </a:r>
            <a:endParaRPr/>
          </a:p>
        </p:txBody>
      </p:sp>
      <p:sp>
        <p:nvSpPr>
          <p:cNvPr id="82" name="Google Shape;82;p1"/>
          <p:cNvSpPr txBox="1"/>
          <p:nvPr/>
        </p:nvSpPr>
        <p:spPr>
          <a:xfrm>
            <a:off x="2254175" y="378351"/>
            <a:ext cx="60960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Trebuchet MS"/>
                <a:ea typeface="Trebuchet MS"/>
                <a:cs typeface="Trebuchet MS"/>
                <a:sym typeface="Trebuchet MS"/>
              </a:rPr>
              <a:t>Baloo the Builder Workshops</a:t>
            </a:r>
            <a:endParaRPr/>
          </a:p>
        </p:txBody>
      </p:sp>
      <p:sp>
        <p:nvSpPr>
          <p:cNvPr id="83" name="Google Shape;83;p1"/>
          <p:cNvSpPr txBox="1"/>
          <p:nvPr/>
        </p:nvSpPr>
        <p:spPr>
          <a:xfrm>
            <a:off x="2415655" y="1104113"/>
            <a:ext cx="55086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Trebuchet MS"/>
                <a:ea typeface="Trebuchet MS"/>
                <a:cs typeface="Trebuchet MS"/>
                <a:sym typeface="Trebuchet MS"/>
              </a:rPr>
              <a:t>We’ll bring the tools and building supplies, you bring the bears!</a:t>
            </a:r>
            <a:endParaRPr/>
          </a:p>
        </p:txBody>
      </p:sp>
      <p:pic>
        <p:nvPicPr>
          <p:cNvPr id="84" name="Google Shape;84;p1" descr="Baloo the Builder — ScouterLife"/>
          <p:cNvPicPr preferRelativeResize="0"/>
          <p:nvPr/>
        </p:nvPicPr>
        <p:blipFill rotWithShape="1">
          <a:blip r:embed="rId3">
            <a:alphaModFix/>
          </a:blip>
          <a:srcRect/>
          <a:stretch/>
        </p:blipFill>
        <p:spPr>
          <a:xfrm>
            <a:off x="236537" y="154328"/>
            <a:ext cx="2017642" cy="20176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480775" y="2077375"/>
            <a:ext cx="6150600" cy="3971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Boxes are available for rent directly from the Mayflower website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3 Belt Loop or Pin options per rank</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Each $20 rental is mailed to the leader’s house with a return shipping label to return to the council office by the end of the 2-week rental period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Inside is a list of items to keep and items that must be returned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Each kit will include supplies for up to 10 scouts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Once you have completed the adventure:</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Repackage the returnable items in the original package</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Attach the return label</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Drop off at your local shipping location</a:t>
            </a:r>
            <a:endParaRPr/>
          </a:p>
        </p:txBody>
      </p:sp>
      <p:sp>
        <p:nvSpPr>
          <p:cNvPr id="82" name="Google Shape;82;p1"/>
          <p:cNvSpPr txBox="1"/>
          <p:nvPr/>
        </p:nvSpPr>
        <p:spPr>
          <a:xfrm>
            <a:off x="2438400" y="367696"/>
            <a:ext cx="58673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Trebuchet MS"/>
                <a:ea typeface="Trebuchet MS"/>
                <a:cs typeface="Trebuchet MS"/>
                <a:sym typeface="Trebuchet MS"/>
              </a:rPr>
              <a:t>Mayflower Adventure Boxes</a:t>
            </a:r>
            <a:endParaRPr/>
          </a:p>
        </p:txBody>
      </p:sp>
      <p:sp>
        <p:nvSpPr>
          <p:cNvPr id="83" name="Google Shape;83;p1"/>
          <p:cNvSpPr txBox="1"/>
          <p:nvPr/>
        </p:nvSpPr>
        <p:spPr>
          <a:xfrm>
            <a:off x="2515387" y="914400"/>
            <a:ext cx="571342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Trebuchet MS"/>
                <a:ea typeface="Trebuchet MS"/>
                <a:cs typeface="Trebuchet MS"/>
                <a:sym typeface="Trebuchet MS"/>
              </a:rPr>
              <a:t>Everything you need to complete an adventure in one box!</a:t>
            </a:r>
            <a:endParaRPr/>
          </a:p>
        </p:txBody>
      </p:sp>
      <p:pic>
        <p:nvPicPr>
          <p:cNvPr id="84" name="Google Shape;84;p1" descr="A close-up of a box&#10;&#10;Description automatically generated with low confidence"/>
          <p:cNvPicPr preferRelativeResize="0"/>
          <p:nvPr/>
        </p:nvPicPr>
        <p:blipFill rotWithShape="1">
          <a:blip r:embed="rId3">
            <a:alphaModFix/>
          </a:blip>
          <a:srcRect/>
          <a:stretch/>
        </p:blipFill>
        <p:spPr>
          <a:xfrm>
            <a:off x="381000" y="161994"/>
            <a:ext cx="1603980" cy="1810945"/>
          </a:xfrm>
          <a:prstGeom prst="rect">
            <a:avLst/>
          </a:prstGeom>
          <a:noFill/>
          <a:ln>
            <a:noFill/>
          </a:ln>
        </p:spPr>
      </p:pic>
      <p:pic>
        <p:nvPicPr>
          <p:cNvPr id="85" name="Google Shape;85;p1" descr="Logo, company name&#10;&#10;Description automatically generated"/>
          <p:cNvPicPr preferRelativeResize="0"/>
          <p:nvPr/>
        </p:nvPicPr>
        <p:blipFill rotWithShape="1">
          <a:blip r:embed="rId4">
            <a:alphaModFix/>
          </a:blip>
          <a:srcRect/>
          <a:stretch/>
        </p:blipFill>
        <p:spPr>
          <a:xfrm>
            <a:off x="447234" y="161994"/>
            <a:ext cx="1471511" cy="1372678"/>
          </a:xfrm>
          <a:prstGeom prst="rect">
            <a:avLst/>
          </a:prstGeom>
          <a:noFill/>
          <a:ln>
            <a:noFill/>
          </a:ln>
        </p:spPr>
      </p:pic>
      <p:pic>
        <p:nvPicPr>
          <p:cNvPr id="86" name="Google Shape;86;p1"/>
          <p:cNvPicPr preferRelativeResize="0"/>
          <p:nvPr/>
        </p:nvPicPr>
        <p:blipFill rotWithShape="1">
          <a:blip r:embed="rId5">
            <a:alphaModFix/>
          </a:blip>
          <a:srcRect/>
          <a:stretch/>
        </p:blipFill>
        <p:spPr>
          <a:xfrm>
            <a:off x="6728224" y="2673702"/>
            <a:ext cx="1708250" cy="2069475"/>
          </a:xfrm>
          <a:prstGeom prst="rect">
            <a:avLst/>
          </a:prstGeom>
          <a:noFill/>
          <a:ln>
            <a:noFill/>
          </a:ln>
        </p:spPr>
      </p:pic>
    </p:spTree>
    <p:extLst>
      <p:ext uri="{BB962C8B-B14F-4D97-AF65-F5344CB8AC3E}">
        <p14:creationId xmlns:p14="http://schemas.microsoft.com/office/powerpoint/2010/main" val="1445373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193388-FB74-E647-2FC4-68B293057272}"/>
              </a:ext>
            </a:extLst>
          </p:cNvPr>
          <p:cNvSpPr txBox="1"/>
          <p:nvPr/>
        </p:nvSpPr>
        <p:spPr>
          <a:xfrm>
            <a:off x="838200" y="2492726"/>
            <a:ext cx="662877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dirty="0"/>
              <a:t>Classes available throughout the year and accessible through our (red) VMB Calendar QR Code above.</a:t>
            </a:r>
          </a:p>
          <a:p>
            <a:pPr marL="285750" indent="-285750" algn="l">
              <a:buFont typeface="Arial" panose="020B0604020202020204" pitchFamily="34" charset="0"/>
              <a:buChar char="•"/>
            </a:pPr>
            <a:r>
              <a:rPr lang="en-US" dirty="0"/>
              <a:t>All hosted by Mayflower registered counselors!</a:t>
            </a:r>
          </a:p>
          <a:p>
            <a:pPr marL="285750" indent="-285750" algn="l">
              <a:buFont typeface="Arial" panose="020B0604020202020204" pitchFamily="34" charset="0"/>
              <a:buChar char="•"/>
            </a:pPr>
            <a:r>
              <a:rPr lang="en-US" dirty="0"/>
              <a:t>Great opportunity to fill in missing or incomplete merit badges</a:t>
            </a:r>
          </a:p>
          <a:p>
            <a:pPr marL="285750" indent="-285750" algn="l">
              <a:buFont typeface="Arial" panose="020B0604020202020204" pitchFamily="34" charset="0"/>
              <a:buChar char="•"/>
            </a:pPr>
            <a:r>
              <a:rPr lang="en-US" dirty="0"/>
              <a:t>Classes are $20 per scout</a:t>
            </a:r>
          </a:p>
          <a:p>
            <a:pPr marL="285750" indent="-285750">
              <a:buFont typeface="Arial" panose="020B0604020202020204" pitchFamily="34" charset="0"/>
              <a:buChar char="•"/>
            </a:pPr>
            <a:r>
              <a:rPr lang="en-US" dirty="0"/>
              <a:t>Counselors interested in hosting classes can follow the Blue QR Code for more information:</a:t>
            </a:r>
          </a:p>
        </p:txBody>
      </p:sp>
      <p:sp>
        <p:nvSpPr>
          <p:cNvPr id="4" name="TextBox 3">
            <a:extLst>
              <a:ext uri="{FF2B5EF4-FFF2-40B4-BE49-F238E27FC236}">
                <a16:creationId xmlns:a16="http://schemas.microsoft.com/office/drawing/2014/main" id="{97979C80-828F-6C52-7541-6AF38441D086}"/>
              </a:ext>
            </a:extLst>
          </p:cNvPr>
          <p:cNvSpPr txBox="1"/>
          <p:nvPr/>
        </p:nvSpPr>
        <p:spPr>
          <a:xfrm>
            <a:off x="2507530" y="367696"/>
            <a:ext cx="57220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latin typeface="Trebuchet MS"/>
                <a:ea typeface="Geneva"/>
              </a:rPr>
              <a:t>Virtual Merit Badge Classes</a:t>
            </a:r>
          </a:p>
        </p:txBody>
      </p:sp>
      <p:sp>
        <p:nvSpPr>
          <p:cNvPr id="7" name="TextBox 6">
            <a:extLst>
              <a:ext uri="{FF2B5EF4-FFF2-40B4-BE49-F238E27FC236}">
                <a16:creationId xmlns:a16="http://schemas.microsoft.com/office/drawing/2014/main" id="{BEA1339D-E3E8-A261-06F8-B988FC56AA31}"/>
              </a:ext>
            </a:extLst>
          </p:cNvPr>
          <p:cNvSpPr txBox="1"/>
          <p:nvPr/>
        </p:nvSpPr>
        <p:spPr>
          <a:xfrm>
            <a:off x="2568681" y="1217863"/>
            <a:ext cx="54070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Trebuchet MS"/>
                <a:ea typeface="Geneva"/>
              </a:rPr>
              <a:t>Now Available Year Round</a:t>
            </a:r>
          </a:p>
        </p:txBody>
      </p:sp>
      <p:pic>
        <p:nvPicPr>
          <p:cNvPr id="8" name="Picture 7" descr="Qr code&#10;&#10;Description automatically generated">
            <a:extLst>
              <a:ext uri="{FF2B5EF4-FFF2-40B4-BE49-F238E27FC236}">
                <a16:creationId xmlns:a16="http://schemas.microsoft.com/office/drawing/2014/main" id="{F3303197-53D0-A560-3050-E299A995E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109" y="4507254"/>
            <a:ext cx="1840911" cy="1836559"/>
          </a:xfrm>
          <a:prstGeom prst="rect">
            <a:avLst/>
          </a:prstGeom>
        </p:spPr>
      </p:pic>
      <p:pic>
        <p:nvPicPr>
          <p:cNvPr id="6" name="Picture 5">
            <a:extLst>
              <a:ext uri="{FF2B5EF4-FFF2-40B4-BE49-F238E27FC236}">
                <a16:creationId xmlns:a16="http://schemas.microsoft.com/office/drawing/2014/main" id="{C78079C5-1C43-4A01-6F65-C7E64911FCC7}"/>
              </a:ext>
            </a:extLst>
          </p:cNvPr>
          <p:cNvPicPr>
            <a:picLocks noChangeAspect="1"/>
          </p:cNvPicPr>
          <p:nvPr/>
        </p:nvPicPr>
        <p:blipFill>
          <a:blip r:embed="rId3"/>
          <a:stretch>
            <a:fillRect/>
          </a:stretch>
        </p:blipFill>
        <p:spPr>
          <a:xfrm>
            <a:off x="351934" y="0"/>
            <a:ext cx="2126530" cy="2543256"/>
          </a:xfrm>
          <a:prstGeom prst="rect">
            <a:avLst/>
          </a:prstGeom>
        </p:spPr>
      </p:pic>
    </p:spTree>
    <p:extLst>
      <p:ext uri="{BB962C8B-B14F-4D97-AF65-F5344CB8AC3E}">
        <p14:creationId xmlns:p14="http://schemas.microsoft.com/office/powerpoint/2010/main" val="3743279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7"/>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US" sz="3600" dirty="0"/>
              <a:t>Please be Courteous and Kind</a:t>
            </a:r>
            <a:endParaRPr sz="3600" dirty="0"/>
          </a:p>
        </p:txBody>
      </p:sp>
      <p:sp>
        <p:nvSpPr>
          <p:cNvPr id="382" name="Google Shape;382;p57"/>
          <p:cNvSpPr txBox="1">
            <a:spLocks noGrp="1"/>
          </p:cNvSpPr>
          <p:nvPr>
            <p:ph type="body" idx="1"/>
          </p:nvPr>
        </p:nvSpPr>
        <p:spPr>
          <a:prstGeom prst="rect">
            <a:avLst/>
          </a:prstGeom>
        </p:spPr>
        <p:txBody>
          <a:bodyPr spcFirstLastPara="1" wrap="square" lIns="68569" tIns="34275" rIns="68569" bIns="34275" anchor="t" anchorCtr="0">
            <a:noAutofit/>
          </a:bodyPr>
          <a:lstStyle/>
          <a:p>
            <a:pPr marL="0" indent="0" algn="ctr">
              <a:spcBef>
                <a:spcPts val="0"/>
              </a:spcBef>
              <a:buClr>
                <a:srgbClr val="888888"/>
              </a:buClr>
              <a:buSzPts val="3200"/>
              <a:buNone/>
            </a:pPr>
            <a:r>
              <a:rPr lang="en-US" sz="2250" dirty="0">
                <a:latin typeface="Arial"/>
                <a:ea typeface="Arial"/>
                <a:cs typeface="Arial"/>
                <a:sym typeface="Arial"/>
              </a:rPr>
              <a:t>We will provide everyone a chance to talk and ask questions. Please mute your microphone during discussions to help cut down on background noise.</a:t>
            </a:r>
            <a:endParaRPr dirty="0"/>
          </a:p>
        </p:txBody>
      </p:sp>
      <p:sp>
        <p:nvSpPr>
          <p:cNvPr id="379" name="Google Shape;379;p57"/>
          <p:cNvSpPr txBox="1">
            <a:spLocks noGrp="1"/>
          </p:cNvSpPr>
          <p:nvPr>
            <p:ph type="body" idx="4294967295"/>
          </p:nvPr>
        </p:nvSpPr>
        <p:spPr>
          <a:xfrm>
            <a:off x="0" y="2784475"/>
            <a:ext cx="8229600" cy="2130425"/>
          </a:xfrm>
          <a:prstGeom prst="rect">
            <a:avLst/>
          </a:prstGeom>
          <a:noFill/>
          <a:ln>
            <a:noFill/>
          </a:ln>
        </p:spPr>
        <p:txBody>
          <a:bodyPr spcFirstLastPara="1" wrap="square" lIns="68569" tIns="34275" rIns="68569" bIns="34275" anchor="t" anchorCtr="0">
            <a:noAutofit/>
          </a:bodyPr>
          <a:lstStyle/>
          <a:p>
            <a:pPr marL="0" indent="0" algn="ctr">
              <a:spcBef>
                <a:spcPts val="0"/>
              </a:spcBef>
              <a:buClr>
                <a:srgbClr val="888888"/>
              </a:buClr>
              <a:buSzPts val="3200"/>
              <a:buNone/>
            </a:pPr>
            <a:r>
              <a:rPr lang="en-US" dirty="0"/>
              <a:t>We will provide everyone a chance to talk and ask questions. Please mute your microphone during discussions to help cut down on background noise.</a:t>
            </a:r>
            <a:endParaRPr dirty="0"/>
          </a:p>
          <a:p>
            <a:pPr marL="0" indent="0" algn="ctr">
              <a:spcBef>
                <a:spcPts val="480"/>
              </a:spcBef>
              <a:buClr>
                <a:srgbClr val="888888"/>
              </a:buClr>
              <a:buSzPts val="3200"/>
              <a:buNone/>
            </a:pPr>
            <a:endParaRPr dirty="0"/>
          </a:p>
        </p:txBody>
      </p:sp>
      <p:pic>
        <p:nvPicPr>
          <p:cNvPr id="380" name="Google Shape;380;p57"/>
          <p:cNvPicPr preferRelativeResize="0"/>
          <p:nvPr/>
        </p:nvPicPr>
        <p:blipFill rotWithShape="1">
          <a:blip r:embed="rId3">
            <a:alphaModFix/>
          </a:blip>
          <a:srcRect/>
          <a:stretch/>
        </p:blipFill>
        <p:spPr>
          <a:xfrm>
            <a:off x="870455" y="3305306"/>
            <a:ext cx="1598790" cy="1492389"/>
          </a:xfrm>
          <a:prstGeom prst="rect">
            <a:avLst/>
          </a:prstGeom>
          <a:noFill/>
          <a:ln>
            <a:noFill/>
          </a:ln>
        </p:spPr>
      </p:pic>
      <p:pic>
        <p:nvPicPr>
          <p:cNvPr id="381" name="Google Shape;381;p57"/>
          <p:cNvPicPr preferRelativeResize="0"/>
          <p:nvPr/>
        </p:nvPicPr>
        <p:blipFill rotWithShape="1">
          <a:blip r:embed="rId4">
            <a:alphaModFix/>
          </a:blip>
          <a:srcRect/>
          <a:stretch/>
        </p:blipFill>
        <p:spPr>
          <a:xfrm>
            <a:off x="6470996" y="3156150"/>
            <a:ext cx="1759496" cy="17907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1"/>
          <p:cNvSpPr txBox="1"/>
          <p:nvPr/>
        </p:nvSpPr>
        <p:spPr>
          <a:xfrm>
            <a:off x="609600" y="1928814"/>
            <a:ext cx="8103600" cy="357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January</a:t>
            </a:r>
            <a:endParaRPr sz="1600" b="0" i="0" u="none" strike="noStrike" cap="none">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CPR/AED: Tuesday, January 17</a:t>
            </a:r>
            <a:r>
              <a:rPr lang="en-US" sz="1600" b="0" i="0" u="none" strike="noStrike" cap="none" baseline="30000">
                <a:solidFill>
                  <a:schemeClr val="dk1"/>
                </a:solidFill>
                <a:latin typeface="Arial"/>
                <a:ea typeface="Arial"/>
                <a:cs typeface="Arial"/>
                <a:sym typeface="Arial"/>
              </a:rPr>
              <a:t>th</a:t>
            </a:r>
            <a:r>
              <a:rPr lang="en-US" sz="1600" b="0" i="0" u="none" strike="noStrike" cap="none">
                <a:solidFill>
                  <a:schemeClr val="dk1"/>
                </a:solidFill>
                <a:latin typeface="Arial"/>
                <a:ea typeface="Arial"/>
                <a:cs typeface="Arial"/>
                <a:sym typeface="Arial"/>
              </a:rPr>
              <a:t> at White Lodge (6pm-9pm)</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CPR Pro: Saturday, January 21</a:t>
            </a:r>
            <a:r>
              <a:rPr lang="en-US" sz="1600" b="0" i="0" u="none" strike="noStrike" cap="none" baseline="30000">
                <a:solidFill>
                  <a:schemeClr val="dk1"/>
                </a:solidFill>
                <a:latin typeface="Arial"/>
                <a:ea typeface="Arial"/>
                <a:cs typeface="Arial"/>
                <a:sym typeface="Arial"/>
              </a:rPr>
              <a:t>st</a:t>
            </a:r>
            <a:r>
              <a:rPr lang="en-US" sz="1600" b="0" i="0" u="none" strike="noStrike" cap="none">
                <a:solidFill>
                  <a:schemeClr val="dk1"/>
                </a:solidFill>
                <a:latin typeface="Arial"/>
                <a:ea typeface="Arial"/>
                <a:cs typeface="Arial"/>
                <a:sym typeface="Arial"/>
              </a:rPr>
              <a:t> at First Congregational Church (Norwood): 	8:30am-2:30pm</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Wilderness First Aid: January 28</a:t>
            </a:r>
            <a:r>
              <a:rPr lang="en-US" sz="1600" b="0" i="0" u="none" strike="noStrike" cap="none" baseline="30000">
                <a:solidFill>
                  <a:schemeClr val="dk1"/>
                </a:solidFill>
                <a:latin typeface="Arial"/>
                <a:ea typeface="Arial"/>
                <a:cs typeface="Arial"/>
                <a:sym typeface="Arial"/>
              </a:rPr>
              <a:t>th</a:t>
            </a:r>
            <a:r>
              <a:rPr lang="en-US" sz="1600" b="0" i="0" u="none" strike="noStrike" cap="none">
                <a:solidFill>
                  <a:schemeClr val="dk1"/>
                </a:solidFill>
                <a:latin typeface="Arial"/>
                <a:ea typeface="Arial"/>
                <a:cs typeface="Arial"/>
                <a:sym typeface="Arial"/>
              </a:rPr>
              <a:t> and Sunday, January 29</a:t>
            </a:r>
            <a:r>
              <a:rPr lang="en-US" sz="1600" b="0" i="0" u="none" strike="noStrike" cap="none" baseline="30000">
                <a:solidFill>
                  <a:schemeClr val="dk1"/>
                </a:solidFill>
                <a:latin typeface="Arial"/>
                <a:ea typeface="Arial"/>
                <a:cs typeface="Arial"/>
                <a:sym typeface="Arial"/>
              </a:rPr>
              <a:t>th</a:t>
            </a:r>
            <a:r>
              <a:rPr lang="en-US" sz="1600" b="0" i="0" u="none" strike="noStrike" cap="none">
                <a:solidFill>
                  <a:schemeClr val="dk1"/>
                </a:solidFill>
                <a:latin typeface="Arial"/>
                <a:ea typeface="Arial"/>
                <a:cs typeface="Arial"/>
                <a:sym typeface="Arial"/>
              </a:rPr>
              <a:t> at White Lodge; 	8am-	5pm</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February</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r>
              <a:rPr lang="en-US" sz="1600" b="0" i="0" u="none" strike="noStrike" cap="none">
                <a:solidFill>
                  <a:schemeClr val="dk1"/>
                </a:solidFill>
                <a:highlight>
                  <a:srgbClr val="FFFF00"/>
                </a:highlight>
                <a:latin typeface="Arial"/>
                <a:ea typeface="Arial"/>
                <a:cs typeface="Arial"/>
                <a:sym typeface="Arial"/>
              </a:rPr>
              <a:t>CPR/AED:</a:t>
            </a:r>
            <a:r>
              <a:rPr lang="en-US" sz="1600" b="0" i="0" u="none" strike="noStrike" cap="none">
                <a:solidFill>
                  <a:schemeClr val="dk1"/>
                </a:solidFill>
                <a:latin typeface="Arial"/>
                <a:ea typeface="Arial"/>
                <a:cs typeface="Arial"/>
                <a:sym typeface="Arial"/>
              </a:rPr>
              <a:t> TBD</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CPR Pro: Saturday, February 28</a:t>
            </a:r>
            <a:r>
              <a:rPr lang="en-US" sz="1600" b="0" i="0" u="none" strike="noStrike" cap="none" baseline="30000">
                <a:solidFill>
                  <a:schemeClr val="dk1"/>
                </a:solidFill>
                <a:latin typeface="Arial"/>
                <a:ea typeface="Arial"/>
                <a:cs typeface="Arial"/>
                <a:sym typeface="Arial"/>
              </a:rPr>
              <a:t>th</a:t>
            </a:r>
            <a:r>
              <a:rPr lang="en-US" sz="1600" b="0" i="0" u="none" strike="noStrike" cap="none">
                <a:solidFill>
                  <a:schemeClr val="dk1"/>
                </a:solidFill>
                <a:latin typeface="Arial"/>
                <a:ea typeface="Arial"/>
                <a:cs typeface="Arial"/>
                <a:sym typeface="Arial"/>
              </a:rPr>
              <a:t> at First Congregational Church (Norwood); 8:30-	12pm (This will now be a hybrid-class consisting of online training and a brief skills 	session.  Prior completion of the ARC CPR Pro online class is required; the link for 	this class will be available at the time of registration. </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r>
              <a:rPr lang="en-US" sz="1600" b="0" i="0" u="none" strike="noStrike" cap="none">
                <a:solidFill>
                  <a:schemeClr val="dk1"/>
                </a:solidFill>
                <a:highlight>
                  <a:srgbClr val="FF0000"/>
                </a:highlight>
                <a:latin typeface="Arial"/>
                <a:ea typeface="Arial"/>
                <a:cs typeface="Arial"/>
                <a:sym typeface="Arial"/>
              </a:rPr>
              <a:t>First Aid:</a:t>
            </a:r>
            <a:r>
              <a:rPr lang="en-US" sz="1600" b="0" i="0" u="none" strike="noStrike" cap="none">
                <a:solidFill>
                  <a:schemeClr val="dk1"/>
                </a:solidFill>
                <a:latin typeface="Arial"/>
                <a:ea typeface="Arial"/>
                <a:cs typeface="Arial"/>
                <a:sym typeface="Arial"/>
              </a:rPr>
              <a:t> TBD</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6" name="Google Shape;26;p1"/>
          <p:cNvSpPr txBox="1"/>
          <p:nvPr/>
        </p:nvSpPr>
        <p:spPr>
          <a:xfrm>
            <a:off x="2897725" y="185147"/>
            <a:ext cx="5407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02060"/>
                </a:solidFill>
                <a:latin typeface="Trebuchet MS"/>
                <a:ea typeface="Trebuchet MS"/>
                <a:cs typeface="Trebuchet MS"/>
                <a:sym typeface="Trebuchet MS"/>
              </a:rPr>
              <a:t>January-February 2022</a:t>
            </a:r>
            <a:endParaRPr sz="1400" b="1" i="0" u="none" strike="noStrike" cap="none">
              <a:solidFill>
                <a:srgbClr val="002060"/>
              </a:solidFill>
              <a:latin typeface="Arial"/>
              <a:ea typeface="Arial"/>
              <a:cs typeface="Arial"/>
              <a:sym typeface="Arial"/>
            </a:endParaRPr>
          </a:p>
        </p:txBody>
      </p:sp>
      <p:sp>
        <p:nvSpPr>
          <p:cNvPr id="27" name="Google Shape;27;p1"/>
          <p:cNvSpPr txBox="1"/>
          <p:nvPr/>
        </p:nvSpPr>
        <p:spPr>
          <a:xfrm>
            <a:off x="2897725" y="737358"/>
            <a:ext cx="54072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0000"/>
                </a:solidFill>
                <a:latin typeface="Trebuchet MS"/>
                <a:ea typeface="Trebuchet MS"/>
                <a:cs typeface="Trebuchet MS"/>
                <a:sym typeface="Trebuchet MS"/>
              </a:rPr>
              <a:t>CPR and First Aid Training</a:t>
            </a:r>
            <a:endParaRPr sz="1400" b="1" i="0" u="none" strike="noStrike" cap="none">
              <a:solidFill>
                <a:srgbClr val="FF0000"/>
              </a:solidFill>
              <a:latin typeface="Arial"/>
              <a:ea typeface="Arial"/>
              <a:cs typeface="Arial"/>
              <a:sym typeface="Arial"/>
            </a:endParaRPr>
          </a:p>
        </p:txBody>
      </p:sp>
      <p:pic>
        <p:nvPicPr>
          <p:cNvPr id="28" name="Google Shape;28;p1" descr="Images outline"/>
          <p:cNvPicPr preferRelativeResize="0"/>
          <p:nvPr/>
        </p:nvPicPr>
        <p:blipFill rotWithShape="1">
          <a:blip r:embed="rId3">
            <a:alphaModFix/>
          </a:blip>
          <a:srcRect/>
          <a:stretch/>
        </p:blipFill>
        <p:spPr>
          <a:xfrm>
            <a:off x="430750" y="185147"/>
            <a:ext cx="1821243" cy="1811797"/>
          </a:xfrm>
          <a:prstGeom prst="rect">
            <a:avLst/>
          </a:prstGeom>
          <a:noFill/>
          <a:ln>
            <a:noFill/>
          </a:ln>
        </p:spPr>
      </p:pic>
      <p:pic>
        <p:nvPicPr>
          <p:cNvPr id="29" name="Google Shape;29;p1" descr="Merit Badge University boy scouts learn first aid from Pittsburgh EMTs -  The Tartan"/>
          <p:cNvPicPr preferRelativeResize="0"/>
          <p:nvPr/>
        </p:nvPicPr>
        <p:blipFill rotWithShape="1">
          <a:blip r:embed="rId4">
            <a:alphaModFix/>
          </a:blip>
          <a:srcRect/>
          <a:stretch/>
        </p:blipFill>
        <p:spPr>
          <a:xfrm>
            <a:off x="101706" y="90102"/>
            <a:ext cx="2466975" cy="1847850"/>
          </a:xfrm>
          <a:prstGeom prst="rect">
            <a:avLst/>
          </a:prstGeom>
          <a:noFill/>
          <a:ln>
            <a:noFill/>
          </a:ln>
        </p:spPr>
      </p:pic>
      <p:pic>
        <p:nvPicPr>
          <p:cNvPr id="30" name="Google Shape;30;p1" descr="Wilderness First Aid | Boy Scouts of America"/>
          <p:cNvPicPr preferRelativeResize="0"/>
          <p:nvPr/>
        </p:nvPicPr>
        <p:blipFill rotWithShape="1">
          <a:blip r:embed="rId5">
            <a:alphaModFix/>
          </a:blip>
          <a:srcRect/>
          <a:stretch/>
        </p:blipFill>
        <p:spPr>
          <a:xfrm>
            <a:off x="3276600" y="5029200"/>
            <a:ext cx="1603979" cy="12232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g1c29f4324b5_0_0"/>
          <p:cNvSpPr txBox="1"/>
          <p:nvPr/>
        </p:nvSpPr>
        <p:spPr>
          <a:xfrm>
            <a:off x="2886000" y="2399768"/>
            <a:ext cx="3372000" cy="3971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Get ready for Spring Recruitment and learn about our plans for growing your unit!</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We’ll be discussing programs and incentives for Cub Scout Packs, Scouts BSA Troops, Venturing Crews and Sea Scout Ships.</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Invite your leaders and your New Member Coordinator to attend!</a:t>
            </a:r>
            <a:endParaRPr sz="1400" b="0" i="0" u="none" strike="noStrike" cap="none">
              <a:solidFill>
                <a:srgbClr val="000000"/>
              </a:solidFill>
              <a:latin typeface="Arial"/>
              <a:ea typeface="Arial"/>
              <a:cs typeface="Arial"/>
              <a:sym typeface="Arial"/>
            </a:endParaRPr>
          </a:p>
        </p:txBody>
      </p:sp>
      <p:sp>
        <p:nvSpPr>
          <p:cNvPr id="26" name="Google Shape;26;g1c29f4324b5_0_0"/>
          <p:cNvSpPr txBox="1"/>
          <p:nvPr/>
        </p:nvSpPr>
        <p:spPr>
          <a:xfrm>
            <a:off x="1524000" y="943526"/>
            <a:ext cx="6096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1F497D"/>
                </a:solidFill>
                <a:latin typeface="Trebuchet MS"/>
                <a:ea typeface="Trebuchet MS"/>
                <a:cs typeface="Trebuchet MS"/>
                <a:sym typeface="Trebuchet MS"/>
              </a:rPr>
              <a:t>Spring Recruitment Kickoff</a:t>
            </a:r>
            <a:endParaRPr sz="1400" b="1" i="0" u="none" strike="noStrike" cap="none">
              <a:solidFill>
                <a:srgbClr val="1F497D"/>
              </a:solidFill>
              <a:latin typeface="Arial"/>
              <a:ea typeface="Arial"/>
              <a:cs typeface="Arial"/>
              <a:sym typeface="Arial"/>
            </a:endParaRPr>
          </a:p>
        </p:txBody>
      </p:sp>
      <p:sp>
        <p:nvSpPr>
          <p:cNvPr id="27" name="Google Shape;27;g1c29f4324b5_0_0"/>
          <p:cNvSpPr txBox="1"/>
          <p:nvPr/>
        </p:nvSpPr>
        <p:spPr>
          <a:xfrm>
            <a:off x="1680900" y="1579397"/>
            <a:ext cx="55086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400" b="1" i="0" u="none" strike="noStrike" cap="none">
                <a:solidFill>
                  <a:srgbClr val="C60000"/>
                </a:solidFill>
                <a:latin typeface="Trebuchet MS"/>
                <a:ea typeface="Trebuchet MS"/>
                <a:cs typeface="Trebuchet MS"/>
                <a:sym typeface="Trebuchet MS"/>
              </a:rPr>
              <a:t>Wednesday, January 18th, 2023</a:t>
            </a:r>
            <a:endParaRPr sz="2400" b="1" i="0" u="none" strike="noStrike" cap="none">
              <a:solidFill>
                <a:srgbClr val="C6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800"/>
              <a:buFont typeface="Arial"/>
              <a:buNone/>
            </a:pPr>
            <a:r>
              <a:rPr lang="en-US" sz="2400" b="1" i="0" u="none" strike="noStrike" cap="none">
                <a:solidFill>
                  <a:srgbClr val="C60000"/>
                </a:solidFill>
                <a:latin typeface="Trebuchet MS"/>
                <a:ea typeface="Trebuchet MS"/>
                <a:cs typeface="Trebuchet MS"/>
                <a:sym typeface="Trebuchet MS"/>
              </a:rPr>
              <a:t>7PM</a:t>
            </a:r>
            <a:endParaRPr sz="2400" b="1" i="0" u="none" strike="noStrike" cap="none">
              <a:solidFill>
                <a:srgbClr val="C60000"/>
              </a:solidFill>
              <a:latin typeface="Trebuchet MS"/>
              <a:ea typeface="Trebuchet MS"/>
              <a:cs typeface="Trebuchet MS"/>
              <a:sym typeface="Trebuchet MS"/>
            </a:endParaRPr>
          </a:p>
        </p:txBody>
      </p:sp>
      <p:pic>
        <p:nvPicPr>
          <p:cNvPr id="28" name="Google Shape;28;g1c29f4324b5_0_0"/>
          <p:cNvPicPr preferRelativeResize="0"/>
          <p:nvPr/>
        </p:nvPicPr>
        <p:blipFill rotWithShape="1">
          <a:blip r:embed="rId3">
            <a:alphaModFix/>
          </a:blip>
          <a:srcRect/>
          <a:stretch/>
        </p:blipFill>
        <p:spPr>
          <a:xfrm>
            <a:off x="2921625" y="194100"/>
            <a:ext cx="3300751" cy="749425"/>
          </a:xfrm>
          <a:prstGeom prst="rect">
            <a:avLst/>
          </a:prstGeom>
          <a:noFill/>
          <a:ln>
            <a:noFill/>
          </a:ln>
        </p:spPr>
      </p:pic>
      <p:pic>
        <p:nvPicPr>
          <p:cNvPr id="29" name="Google Shape;29;g1c29f4324b5_0_0"/>
          <p:cNvPicPr preferRelativeResize="0"/>
          <p:nvPr/>
        </p:nvPicPr>
        <p:blipFill rotWithShape="1">
          <a:blip r:embed="rId4">
            <a:alphaModFix/>
          </a:blip>
          <a:srcRect/>
          <a:stretch/>
        </p:blipFill>
        <p:spPr>
          <a:xfrm>
            <a:off x="218600" y="2218450"/>
            <a:ext cx="2582500" cy="3292675"/>
          </a:xfrm>
          <a:prstGeom prst="rect">
            <a:avLst/>
          </a:prstGeom>
          <a:noFill/>
          <a:ln>
            <a:noFill/>
          </a:ln>
        </p:spPr>
      </p:pic>
      <p:pic>
        <p:nvPicPr>
          <p:cNvPr id="30" name="Google Shape;30;g1c29f4324b5_0_0"/>
          <p:cNvPicPr preferRelativeResize="0"/>
          <p:nvPr/>
        </p:nvPicPr>
        <p:blipFill rotWithShape="1">
          <a:blip r:embed="rId5">
            <a:alphaModFix/>
          </a:blip>
          <a:srcRect/>
          <a:stretch/>
        </p:blipFill>
        <p:spPr>
          <a:xfrm>
            <a:off x="6529176" y="2410397"/>
            <a:ext cx="1867848" cy="2421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g1c297927b2d_0_21"/>
          <p:cNvSpPr txBox="1"/>
          <p:nvPr/>
        </p:nvSpPr>
        <p:spPr>
          <a:xfrm>
            <a:off x="498764" y="2107456"/>
            <a:ext cx="5407200" cy="4217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Annual Business Meeting</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Recognitions:</a:t>
            </a:r>
            <a:endParaRPr sz="2000" b="0" i="0" u="none" strike="noStrike" cap="none">
              <a:solidFill>
                <a:srgbClr val="000000"/>
              </a:solidFill>
              <a:latin typeface="Arial"/>
              <a:ea typeface="Arial"/>
              <a:cs typeface="Arial"/>
              <a:sym typeface="Arial"/>
            </a:endParaRPr>
          </a:p>
          <a:p>
            <a:pPr marL="742950" marR="0" lvl="3" indent="-28575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Silver Beaver Recipients</a:t>
            </a:r>
            <a:endParaRPr/>
          </a:p>
          <a:p>
            <a:pPr marL="457200" marR="0" lvl="8" indent="0" algn="just"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	Robert Cantin</a:t>
            </a:r>
            <a:endParaRPr sz="2000" b="1" i="0" u="none" strike="noStrike" cap="none">
              <a:solidFill>
                <a:srgbClr val="000000"/>
              </a:solidFill>
              <a:latin typeface="Arial"/>
              <a:ea typeface="Arial"/>
              <a:cs typeface="Arial"/>
              <a:sym typeface="Arial"/>
            </a:endParaRPr>
          </a:p>
          <a:p>
            <a:pPr marL="457200" marR="0" lvl="8" indent="0" algn="just"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	Brian Chase</a:t>
            </a:r>
            <a:endParaRPr/>
          </a:p>
          <a:p>
            <a:pPr marL="457200" marR="0" lvl="8" indent="0" algn="just"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	Catherine Anderson</a:t>
            </a:r>
            <a:endParaRPr/>
          </a:p>
          <a:p>
            <a:pPr marL="457200" marR="0" lvl="8" indent="0" algn="just"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	Dan Toy</a:t>
            </a:r>
            <a:endParaRPr/>
          </a:p>
          <a:p>
            <a:pPr marL="457200" marR="0" lvl="8" indent="0" algn="just"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	David Barnett</a:t>
            </a:r>
            <a:endParaRPr sz="2000" b="1"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25 year and above Veteran Awards</a:t>
            </a:r>
            <a:endParaRPr sz="20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James E. West Recipients</a:t>
            </a:r>
            <a:endParaRPr sz="20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2400"/>
              <a:buFont typeface="Arial"/>
              <a:buChar char="•"/>
            </a:pPr>
            <a:r>
              <a:rPr lang="en-US" sz="2000" b="0" i="0" u="none" strike="noStrike" cap="none">
                <a:solidFill>
                  <a:schemeClr val="dk1"/>
                </a:solidFill>
                <a:latin typeface="Arial"/>
                <a:ea typeface="Arial"/>
                <a:cs typeface="Arial"/>
                <a:sym typeface="Arial"/>
              </a:rPr>
              <a:t>Heroism Awards</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000" b="0" i="0" u="none" strike="noStrike" cap="none">
                <a:solidFill>
                  <a:srgbClr val="000000"/>
                </a:solidFill>
                <a:latin typeface="Arial"/>
                <a:ea typeface="Arial"/>
                <a:cs typeface="Arial"/>
                <a:sym typeface="Arial"/>
              </a:rPr>
              <a:t>Attire for the affair is business attire.</a:t>
            </a:r>
            <a:endParaRPr sz="2000" b="0" i="0" u="none" strike="noStrike" cap="none">
              <a:solidFill>
                <a:srgbClr val="000000"/>
              </a:solidFill>
              <a:latin typeface="Arial"/>
              <a:ea typeface="Arial"/>
              <a:cs typeface="Arial"/>
              <a:sym typeface="Arial"/>
            </a:endParaRPr>
          </a:p>
        </p:txBody>
      </p:sp>
      <p:pic>
        <p:nvPicPr>
          <p:cNvPr id="38" name="Google Shape;38;g1c297927b2d_0_21" descr="Qr code&#10;&#10;Description automatically generated"/>
          <p:cNvPicPr preferRelativeResize="0"/>
          <p:nvPr/>
        </p:nvPicPr>
        <p:blipFill rotWithShape="1">
          <a:blip r:embed="rId3">
            <a:alphaModFix/>
          </a:blip>
          <a:srcRect/>
          <a:stretch/>
        </p:blipFill>
        <p:spPr>
          <a:xfrm>
            <a:off x="5905964" y="2136359"/>
            <a:ext cx="2031925" cy="2585283"/>
          </a:xfrm>
          <a:prstGeom prst="rect">
            <a:avLst/>
          </a:prstGeom>
          <a:noFill/>
          <a:ln>
            <a:noFill/>
          </a:ln>
        </p:spPr>
      </p:pic>
      <p:grpSp>
        <p:nvGrpSpPr>
          <p:cNvPr id="39" name="Google Shape;39;g1c297927b2d_0_21"/>
          <p:cNvGrpSpPr/>
          <p:nvPr/>
        </p:nvGrpSpPr>
        <p:grpSpPr>
          <a:xfrm>
            <a:off x="270175" y="130676"/>
            <a:ext cx="8145480" cy="1788557"/>
            <a:chOff x="270175" y="130676"/>
            <a:chExt cx="8145480" cy="1788557"/>
          </a:xfrm>
        </p:grpSpPr>
        <p:sp>
          <p:nvSpPr>
            <p:cNvPr id="40" name="Google Shape;40;g1c297927b2d_0_21"/>
            <p:cNvSpPr txBox="1"/>
            <p:nvPr/>
          </p:nvSpPr>
          <p:spPr>
            <a:xfrm>
              <a:off x="2373655" y="378346"/>
              <a:ext cx="6042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1F497D"/>
                  </a:solidFill>
                  <a:latin typeface="Trebuchet MS"/>
                  <a:ea typeface="Trebuchet MS"/>
                  <a:cs typeface="Trebuchet MS"/>
                  <a:sym typeface="Trebuchet MS"/>
                </a:rPr>
                <a:t>Annual Recognition Dinner</a:t>
              </a:r>
              <a:endParaRPr sz="1400" b="0" i="0" u="none" strike="noStrike" cap="none">
                <a:solidFill>
                  <a:srgbClr val="1F497D"/>
                </a:solidFill>
                <a:latin typeface="Arial"/>
                <a:ea typeface="Arial"/>
                <a:cs typeface="Arial"/>
                <a:sym typeface="Arial"/>
              </a:endParaRPr>
            </a:p>
          </p:txBody>
        </p:sp>
        <p:sp>
          <p:nvSpPr>
            <p:cNvPr id="41" name="Google Shape;41;g1c297927b2d_0_21"/>
            <p:cNvSpPr txBox="1"/>
            <p:nvPr/>
          </p:nvSpPr>
          <p:spPr>
            <a:xfrm>
              <a:off x="2373655" y="964933"/>
              <a:ext cx="54072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C60000"/>
                  </a:solidFill>
                  <a:latin typeface="Trebuchet MS"/>
                  <a:ea typeface="Trebuchet MS"/>
                  <a:cs typeface="Trebuchet MS"/>
                  <a:sym typeface="Trebuchet MS"/>
                </a:rPr>
                <a:t>January 25, 2023</a:t>
              </a:r>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C60000"/>
                  </a:solidFill>
                  <a:latin typeface="Trebuchet MS"/>
                  <a:ea typeface="Trebuchet MS"/>
                  <a:cs typeface="Trebuchet MS"/>
                  <a:sym typeface="Trebuchet MS"/>
                </a:rPr>
                <a:t>Franklin Country Club; 6pm</a:t>
              </a:r>
              <a:endParaRPr sz="2400" b="1" i="0" u="none" strike="noStrike" cap="none">
                <a:solidFill>
                  <a:srgbClr val="C60000"/>
                </a:solidFill>
                <a:latin typeface="Arial"/>
                <a:ea typeface="Arial"/>
                <a:cs typeface="Arial"/>
                <a:sym typeface="Arial"/>
              </a:endParaRPr>
            </a:p>
          </p:txBody>
        </p:sp>
        <p:pic>
          <p:nvPicPr>
            <p:cNvPr id="42" name="Google Shape;42;g1c297927b2d_0_21"/>
            <p:cNvPicPr preferRelativeResize="0"/>
            <p:nvPr/>
          </p:nvPicPr>
          <p:blipFill rotWithShape="1">
            <a:blip r:embed="rId4">
              <a:alphaModFix/>
            </a:blip>
            <a:srcRect/>
            <a:stretch/>
          </p:blipFill>
          <p:spPr>
            <a:xfrm>
              <a:off x="270175" y="130676"/>
              <a:ext cx="2103480" cy="1788324"/>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g1c29e3628c4_0_24"/>
          <p:cNvSpPr txBox="1"/>
          <p:nvPr/>
        </p:nvSpPr>
        <p:spPr>
          <a:xfrm>
            <a:off x="272100" y="1657675"/>
            <a:ext cx="4895700" cy="4248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Join other Cub Scout leaders throughout the Mayflower Council for our Cub Conclave!  This is a great opportunity to network with other leaders and share ideas!</a:t>
            </a:r>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We will have topics for: </a:t>
            </a:r>
            <a:endParaRPr sz="1800" b="1" i="0" u="none" strike="noStrike" cap="none">
              <a:solidFill>
                <a:schemeClr val="dk1"/>
              </a:solidFill>
              <a:latin typeface="Arial"/>
              <a:ea typeface="Arial"/>
              <a:cs typeface="Arial"/>
              <a:sym typeface="Arial"/>
            </a:endParaRPr>
          </a:p>
          <a:p>
            <a:pPr marL="457200" marR="0" lvl="0" indent="-317500" algn="ctr" rtl="0">
              <a:lnSpc>
                <a:spcPct val="100000"/>
              </a:lnSpc>
              <a:spcBef>
                <a:spcPts val="0"/>
              </a:spcBef>
              <a:spcAft>
                <a:spcPts val="0"/>
              </a:spcAft>
              <a:buClr>
                <a:srgbClr val="000000"/>
              </a:buClr>
              <a:buSzPts val="1400"/>
              <a:buFont typeface="Arial"/>
              <a:buChar char="●"/>
            </a:pPr>
            <a:r>
              <a:rPr lang="en-US" sz="1800" b="1" i="0" u="none" strike="noStrike" cap="none">
                <a:solidFill>
                  <a:schemeClr val="dk1"/>
                </a:solidFill>
                <a:latin typeface="Arial"/>
                <a:ea typeface="Arial"/>
                <a:cs typeface="Arial"/>
                <a:sym typeface="Arial"/>
              </a:rPr>
              <a:t>Cubmasters</a:t>
            </a:r>
            <a:endParaRPr sz="1800" b="1" i="0" u="none" strike="noStrike" cap="none">
              <a:solidFill>
                <a:schemeClr val="dk1"/>
              </a:solidFill>
              <a:latin typeface="Arial"/>
              <a:ea typeface="Arial"/>
              <a:cs typeface="Arial"/>
              <a:sym typeface="Arial"/>
            </a:endParaRPr>
          </a:p>
          <a:p>
            <a:pPr marL="457200" marR="0" lvl="0" indent="-342900" algn="ctr"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Den Leaders</a:t>
            </a:r>
            <a:endParaRPr sz="1800" b="1" i="0" u="none" strike="noStrike" cap="none">
              <a:solidFill>
                <a:schemeClr val="dk1"/>
              </a:solidFill>
              <a:latin typeface="Arial"/>
              <a:ea typeface="Arial"/>
              <a:cs typeface="Arial"/>
              <a:sym typeface="Arial"/>
            </a:endParaRPr>
          </a:p>
          <a:p>
            <a:pPr marL="457200" marR="0" lvl="0" indent="-342900" algn="ctr"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Committee Chairs</a:t>
            </a:r>
            <a:endParaRPr sz="1800" b="1" i="0" u="none" strike="noStrike" cap="none">
              <a:solidFill>
                <a:schemeClr val="dk1"/>
              </a:solidFill>
              <a:latin typeface="Arial"/>
              <a:ea typeface="Arial"/>
              <a:cs typeface="Arial"/>
              <a:sym typeface="Arial"/>
            </a:endParaRPr>
          </a:p>
          <a:p>
            <a:pPr marL="457200" marR="0" lvl="0" indent="-342900" algn="ctr"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Committee Members</a:t>
            </a:r>
            <a:endParaRPr sz="1800" b="1" i="0" u="none" strike="noStrike" cap="none">
              <a:solidFill>
                <a:schemeClr val="dk1"/>
              </a:solidFill>
              <a:latin typeface="Arial"/>
              <a:ea typeface="Arial"/>
              <a:cs typeface="Arial"/>
              <a:sym typeface="Arial"/>
            </a:endParaRPr>
          </a:p>
          <a:p>
            <a:pPr marL="457200" marR="0" lvl="0" indent="-342900" algn="ctr"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New Member Coordinators</a:t>
            </a:r>
            <a:endParaRPr sz="1800" b="1" i="0" u="none" strike="noStrike" cap="none">
              <a:solidFill>
                <a:schemeClr val="dk1"/>
              </a:solidFill>
              <a:latin typeface="Arial"/>
              <a:ea typeface="Arial"/>
              <a:cs typeface="Arial"/>
              <a:sym typeface="Arial"/>
            </a:endParaRPr>
          </a:p>
          <a:p>
            <a:pPr marL="457200" marR="0" lvl="0" indent="-342900" algn="ctr"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Assistant Leaders who are taking over leadership roles</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g1c29e3628c4_0_24"/>
          <p:cNvSpPr txBox="1"/>
          <p:nvPr/>
        </p:nvSpPr>
        <p:spPr>
          <a:xfrm>
            <a:off x="1524000" y="528801"/>
            <a:ext cx="6096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1F497D"/>
                </a:solidFill>
                <a:latin typeface="Trebuchet MS"/>
                <a:ea typeface="Trebuchet MS"/>
                <a:cs typeface="Trebuchet MS"/>
                <a:sym typeface="Trebuchet MS"/>
              </a:rPr>
              <a:t>Cub Conclave</a:t>
            </a:r>
            <a:endParaRPr sz="1400" b="1" i="0" u="none" strike="noStrike" cap="none">
              <a:solidFill>
                <a:srgbClr val="1F497D"/>
              </a:solidFill>
              <a:latin typeface="Arial"/>
              <a:ea typeface="Arial"/>
              <a:cs typeface="Arial"/>
              <a:sym typeface="Arial"/>
            </a:endParaRPr>
          </a:p>
        </p:txBody>
      </p:sp>
      <p:sp>
        <p:nvSpPr>
          <p:cNvPr id="39" name="Google Shape;39;g1c29e3628c4_0_24"/>
          <p:cNvSpPr txBox="1"/>
          <p:nvPr/>
        </p:nvSpPr>
        <p:spPr>
          <a:xfrm>
            <a:off x="1817693" y="1106413"/>
            <a:ext cx="5508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a:solidFill>
                  <a:srgbClr val="C60000"/>
                </a:solidFill>
                <a:latin typeface="Trebuchet MS"/>
                <a:ea typeface="Trebuchet MS"/>
                <a:cs typeface="Trebuchet MS"/>
                <a:sym typeface="Trebuchet MS"/>
              </a:rPr>
              <a:t>Monday, January 30th, 2023; 7PM</a:t>
            </a:r>
            <a:endParaRPr sz="1800" b="1" i="0" u="none" strike="noStrike" cap="none">
              <a:solidFill>
                <a:srgbClr val="C60000"/>
              </a:solidFill>
              <a:latin typeface="Trebuchet MS"/>
              <a:ea typeface="Trebuchet MS"/>
              <a:cs typeface="Trebuchet MS"/>
              <a:sym typeface="Trebuchet MS"/>
            </a:endParaRPr>
          </a:p>
        </p:txBody>
      </p:sp>
      <p:pic>
        <p:nvPicPr>
          <p:cNvPr id="40" name="Google Shape;40;g1c29e3628c4_0_24"/>
          <p:cNvPicPr preferRelativeResize="0"/>
          <p:nvPr/>
        </p:nvPicPr>
        <p:blipFill rotWithShape="1">
          <a:blip r:embed="rId3">
            <a:alphaModFix/>
          </a:blip>
          <a:srcRect/>
          <a:stretch/>
        </p:blipFill>
        <p:spPr>
          <a:xfrm>
            <a:off x="467125" y="143037"/>
            <a:ext cx="1418025" cy="1418025"/>
          </a:xfrm>
          <a:prstGeom prst="rect">
            <a:avLst/>
          </a:prstGeom>
          <a:noFill/>
          <a:ln>
            <a:noFill/>
          </a:ln>
        </p:spPr>
      </p:pic>
      <p:sp>
        <p:nvSpPr>
          <p:cNvPr id="41" name="Google Shape;41;g1c29e3628c4_0_24"/>
          <p:cNvSpPr txBox="1"/>
          <p:nvPr/>
        </p:nvSpPr>
        <p:spPr>
          <a:xfrm>
            <a:off x="1817693" y="147213"/>
            <a:ext cx="5508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400" b="1" i="0" u="none" strike="noStrike" cap="none">
                <a:solidFill>
                  <a:srgbClr val="C60000"/>
                </a:solidFill>
                <a:latin typeface="Trebuchet MS"/>
                <a:ea typeface="Trebuchet MS"/>
                <a:cs typeface="Trebuchet MS"/>
                <a:sym typeface="Trebuchet MS"/>
              </a:rPr>
              <a:t>Join us for the</a:t>
            </a:r>
            <a:endParaRPr sz="2400" b="1" i="0" u="none" strike="noStrike" cap="none">
              <a:solidFill>
                <a:srgbClr val="C60000"/>
              </a:solidFill>
              <a:latin typeface="Trebuchet MS"/>
              <a:ea typeface="Trebuchet MS"/>
              <a:cs typeface="Trebuchet MS"/>
              <a:sym typeface="Trebuchet MS"/>
            </a:endParaRPr>
          </a:p>
        </p:txBody>
      </p:sp>
      <p:pic>
        <p:nvPicPr>
          <p:cNvPr id="42" name="Google Shape;42;g1c29e3628c4_0_24"/>
          <p:cNvPicPr preferRelativeResize="0"/>
          <p:nvPr/>
        </p:nvPicPr>
        <p:blipFill rotWithShape="1">
          <a:blip r:embed="rId4">
            <a:alphaModFix/>
          </a:blip>
          <a:srcRect/>
          <a:stretch/>
        </p:blipFill>
        <p:spPr>
          <a:xfrm>
            <a:off x="5486112" y="1284825"/>
            <a:ext cx="2437673" cy="2356700"/>
          </a:xfrm>
          <a:prstGeom prst="rect">
            <a:avLst/>
          </a:prstGeom>
          <a:noFill/>
          <a:ln>
            <a:noFill/>
          </a:ln>
        </p:spPr>
      </p:pic>
      <p:pic>
        <p:nvPicPr>
          <p:cNvPr id="43" name="Google Shape;43;g1c29e3628c4_0_24"/>
          <p:cNvPicPr preferRelativeResize="0"/>
          <p:nvPr/>
        </p:nvPicPr>
        <p:blipFill rotWithShape="1">
          <a:blip r:embed="rId5">
            <a:alphaModFix/>
          </a:blip>
          <a:srcRect/>
          <a:stretch/>
        </p:blipFill>
        <p:spPr>
          <a:xfrm>
            <a:off x="5881801" y="4090450"/>
            <a:ext cx="1577500" cy="1577500"/>
          </a:xfrm>
          <a:prstGeom prst="rect">
            <a:avLst/>
          </a:prstGeom>
          <a:noFill/>
          <a:ln>
            <a:noFill/>
          </a:ln>
        </p:spPr>
      </p:pic>
      <p:sp>
        <p:nvSpPr>
          <p:cNvPr id="44" name="Google Shape;44;g1c29e3628c4_0_24"/>
          <p:cNvSpPr txBox="1"/>
          <p:nvPr/>
        </p:nvSpPr>
        <p:spPr>
          <a:xfrm>
            <a:off x="5827450" y="3884025"/>
            <a:ext cx="18594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Email Topic Ideas</a:t>
            </a:r>
            <a:endParaRPr sz="1500" b="1" i="0" u="none" strike="noStrike" cap="none">
              <a:solidFill>
                <a:srgbClr val="000000"/>
              </a:solidFill>
              <a:latin typeface="Arial"/>
              <a:ea typeface="Arial"/>
              <a:cs typeface="Arial"/>
              <a:sym typeface="Arial"/>
            </a:endParaRPr>
          </a:p>
        </p:txBody>
      </p:sp>
      <p:sp>
        <p:nvSpPr>
          <p:cNvPr id="45" name="Google Shape;45;g1c29e3628c4_0_24"/>
          <p:cNvSpPr/>
          <p:nvPr/>
        </p:nvSpPr>
        <p:spPr>
          <a:xfrm rot="10800000">
            <a:off x="7326300" y="4317431"/>
            <a:ext cx="259800" cy="10077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p:nvPr/>
        </p:nvSpPr>
        <p:spPr>
          <a:xfrm>
            <a:off x="5793400" y="3035137"/>
            <a:ext cx="2612400" cy="1592400"/>
          </a:xfrm>
          <a:prstGeom prst="rect">
            <a:avLst/>
          </a:prstGeom>
          <a:solidFill>
            <a:srgbClr val="D3DEE2">
              <a:alpha val="89410"/>
            </a:srgbClr>
          </a:solidFill>
          <a:ln w="19050" cap="flat" cmpd="sng">
            <a:solidFill>
              <a:srgbClr val="D3DEE2">
                <a:alpha val="8941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
          <p:cNvSpPr txBox="1"/>
          <p:nvPr/>
        </p:nvSpPr>
        <p:spPr>
          <a:xfrm>
            <a:off x="3231445" y="239346"/>
            <a:ext cx="5481086" cy="1832394"/>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100000"/>
              </a:lnSpc>
              <a:spcBef>
                <a:spcPts val="0"/>
              </a:spcBef>
              <a:spcAft>
                <a:spcPts val="0"/>
              </a:spcAft>
              <a:buClr>
                <a:schemeClr val="dk1"/>
              </a:buClr>
              <a:buSzPct val="80000"/>
              <a:buFont typeface="Noto Sans"/>
              <a:buNone/>
            </a:pPr>
            <a:r>
              <a:rPr lang="en-US" sz="4400" b="1" i="0" u="none" strike="noStrike" cap="none">
                <a:solidFill>
                  <a:srgbClr val="002060"/>
                </a:solidFill>
                <a:latin typeface="Arial"/>
                <a:ea typeface="Arial"/>
                <a:cs typeface="Arial"/>
                <a:sym typeface="Arial"/>
              </a:rPr>
              <a:t>Freezeout At Camp Resolute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558"/>
              </a:spcBef>
              <a:spcAft>
                <a:spcPts val="0"/>
              </a:spcAft>
              <a:buClr>
                <a:schemeClr val="dk1"/>
              </a:buClr>
              <a:buSzPct val="79999"/>
              <a:buFont typeface="Noto Sans"/>
              <a:buNone/>
            </a:pPr>
            <a:r>
              <a:rPr lang="en-US" sz="3600" b="1" i="0" u="none" strike="noStrike" cap="none">
                <a:solidFill>
                  <a:srgbClr val="C00000"/>
                </a:solidFill>
                <a:latin typeface="Arial"/>
                <a:ea typeface="Arial"/>
                <a:cs typeface="Arial"/>
                <a:sym typeface="Arial"/>
              </a:rPr>
              <a:t>February 3-5, 2023</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558"/>
              </a:spcBef>
              <a:spcAft>
                <a:spcPts val="0"/>
              </a:spcAft>
              <a:buClr>
                <a:schemeClr val="dk1"/>
              </a:buClr>
              <a:buSzPct val="79999"/>
              <a:buFont typeface="Noto Sans"/>
              <a:buNone/>
            </a:pPr>
            <a:r>
              <a:rPr lang="en-US" sz="3600" b="1" i="0" u="none" strike="noStrike" cap="none">
                <a:solidFill>
                  <a:srgbClr val="C00000"/>
                </a:solidFill>
                <a:latin typeface="Arial"/>
                <a:ea typeface="Arial"/>
                <a:cs typeface="Arial"/>
                <a:sym typeface="Arial"/>
              </a:rPr>
              <a:t>Save The Date</a:t>
            </a:r>
            <a:endParaRPr sz="1400" b="0" i="0" u="none" strike="noStrike" cap="none">
              <a:solidFill>
                <a:srgbClr val="000000"/>
              </a:solidFill>
              <a:latin typeface="Arial"/>
              <a:ea typeface="Arial"/>
              <a:cs typeface="Arial"/>
              <a:sym typeface="Arial"/>
            </a:endParaRPr>
          </a:p>
        </p:txBody>
      </p:sp>
      <p:sp>
        <p:nvSpPr>
          <p:cNvPr id="83" name="Google Shape;83;p1"/>
          <p:cNvSpPr txBox="1"/>
          <p:nvPr/>
        </p:nvSpPr>
        <p:spPr>
          <a:xfrm>
            <a:off x="5509013" y="2718999"/>
            <a:ext cx="4867838" cy="3161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80"/>
              <a:buFont typeface="Noto Sans"/>
              <a:buNone/>
            </a:pPr>
            <a:endParaRPr sz="1600" b="0" i="0" u="none" strike="noStrike" cap="none">
              <a:solidFill>
                <a:schemeClr val="lt1"/>
              </a:solidFill>
              <a:latin typeface="Calibri"/>
              <a:ea typeface="Calibri"/>
              <a:cs typeface="Calibri"/>
              <a:sym typeface="Calibri"/>
            </a:endParaRPr>
          </a:p>
        </p:txBody>
      </p:sp>
      <p:sp>
        <p:nvSpPr>
          <p:cNvPr id="84" name="Google Shape;84;p1"/>
          <p:cNvSpPr/>
          <p:nvPr/>
        </p:nvSpPr>
        <p:spPr>
          <a:xfrm rot="10800000" flipH="1">
            <a:off x="-966366" y="-146116"/>
            <a:ext cx="8754256"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85" name="Google Shape;85;p1" descr="A picture containing clothing, decorated, underpants&#10;&#10;Description automatically generated"/>
          <p:cNvPicPr preferRelativeResize="0"/>
          <p:nvPr/>
        </p:nvPicPr>
        <p:blipFill rotWithShape="1">
          <a:blip r:embed="rId3">
            <a:alphaModFix/>
          </a:blip>
          <a:srcRect/>
          <a:stretch/>
        </p:blipFill>
        <p:spPr>
          <a:xfrm>
            <a:off x="359352" y="239346"/>
            <a:ext cx="3069648" cy="1953412"/>
          </a:xfrm>
          <a:prstGeom prst="rect">
            <a:avLst/>
          </a:prstGeom>
          <a:noFill/>
          <a:ln>
            <a:noFill/>
          </a:ln>
        </p:spPr>
      </p:pic>
      <p:pic>
        <p:nvPicPr>
          <p:cNvPr id="86" name="Google Shape;86;p1"/>
          <p:cNvPicPr preferRelativeResize="0"/>
          <p:nvPr/>
        </p:nvPicPr>
        <p:blipFill rotWithShape="1">
          <a:blip r:embed="rId4">
            <a:alphaModFix/>
          </a:blip>
          <a:srcRect/>
          <a:stretch/>
        </p:blipFill>
        <p:spPr>
          <a:xfrm>
            <a:off x="941300" y="5048875"/>
            <a:ext cx="1313500" cy="1313500"/>
          </a:xfrm>
          <a:prstGeom prst="rect">
            <a:avLst/>
          </a:prstGeom>
          <a:noFill/>
          <a:ln>
            <a:noFill/>
          </a:ln>
        </p:spPr>
      </p:pic>
      <p:pic>
        <p:nvPicPr>
          <p:cNvPr id="87" name="Google Shape;87;p1"/>
          <p:cNvPicPr preferRelativeResize="0"/>
          <p:nvPr/>
        </p:nvPicPr>
        <p:blipFill rotWithShape="1">
          <a:blip r:embed="rId5">
            <a:alphaModFix/>
          </a:blip>
          <a:srcRect/>
          <a:stretch/>
        </p:blipFill>
        <p:spPr>
          <a:xfrm>
            <a:off x="2922425" y="5048875"/>
            <a:ext cx="1366737" cy="1313500"/>
          </a:xfrm>
          <a:prstGeom prst="rect">
            <a:avLst/>
          </a:prstGeom>
          <a:noFill/>
          <a:ln>
            <a:noFill/>
          </a:ln>
        </p:spPr>
      </p:pic>
      <p:grpSp>
        <p:nvGrpSpPr>
          <p:cNvPr id="88" name="Google Shape;88;p1"/>
          <p:cNvGrpSpPr/>
          <p:nvPr/>
        </p:nvGrpSpPr>
        <p:grpSpPr>
          <a:xfrm>
            <a:off x="359350" y="2439304"/>
            <a:ext cx="8046461" cy="2242026"/>
            <a:chOff x="13851" y="493157"/>
            <a:chExt cx="8291901" cy="2970752"/>
          </a:xfrm>
        </p:grpSpPr>
        <p:sp>
          <p:nvSpPr>
            <p:cNvPr id="89" name="Google Shape;89;p1"/>
            <p:cNvSpPr/>
            <p:nvPr/>
          </p:nvSpPr>
          <p:spPr>
            <a:xfrm>
              <a:off x="13851" y="493157"/>
              <a:ext cx="2692200" cy="80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txBox="1"/>
            <p:nvPr/>
          </p:nvSpPr>
          <p:spPr>
            <a:xfrm>
              <a:off x="13851" y="493157"/>
              <a:ext cx="2692200" cy="807600"/>
            </a:xfrm>
            <a:prstGeom prst="rect">
              <a:avLst/>
            </a:prstGeom>
            <a:noFill/>
            <a:ln>
              <a:noFill/>
            </a:ln>
          </p:spPr>
          <p:txBody>
            <a:bodyPr spcFirstLastPara="1" wrap="square" lIns="212725" tIns="212725" rIns="212725" bIns="212725" anchor="ctr" anchorCtr="0">
              <a:noAutofit/>
            </a:bodyPr>
            <a:lstStyle/>
            <a:p>
              <a:pPr marL="0" marR="0" lvl="0" indent="0" algn="ctr"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Register</a:t>
              </a: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a:off x="13851" y="1300774"/>
              <a:ext cx="2692200" cy="2109900"/>
            </a:xfrm>
            <a:prstGeom prst="rect">
              <a:avLst/>
            </a:prstGeom>
            <a:solidFill>
              <a:srgbClr val="D3DEE2">
                <a:alpha val="89411"/>
              </a:srgbClr>
            </a:solidFill>
            <a:ln w="19050" cap="flat" cmpd="sng">
              <a:solidFill>
                <a:srgbClr val="D3DEE2">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
            <p:cNvSpPr txBox="1"/>
            <p:nvPr/>
          </p:nvSpPr>
          <p:spPr>
            <a:xfrm>
              <a:off x="13851" y="1155981"/>
              <a:ext cx="2692200" cy="2109900"/>
            </a:xfrm>
            <a:prstGeom prst="rect">
              <a:avLst/>
            </a:prstGeom>
            <a:noFill/>
            <a:ln>
              <a:noFill/>
            </a:ln>
          </p:spPr>
          <p:txBody>
            <a:bodyPr spcFirstLastPara="1" wrap="square" lIns="265900" tIns="265900" rIns="265900" bIns="26590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Registration is now open for the Freezeout at Camp Resolute! Register as a troop, invite your Webelos to attend on Saturday!</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56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
          <p:nvSpPr>
            <p:cNvPr id="93" name="Google Shape;93;p1"/>
            <p:cNvSpPr/>
            <p:nvPr/>
          </p:nvSpPr>
          <p:spPr>
            <a:xfrm>
              <a:off x="2813697" y="493157"/>
              <a:ext cx="2692200" cy="80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2813697" y="493157"/>
              <a:ext cx="2692200" cy="807600"/>
            </a:xfrm>
            <a:prstGeom prst="rect">
              <a:avLst/>
            </a:prstGeom>
            <a:noFill/>
            <a:ln>
              <a:noFill/>
            </a:ln>
          </p:spPr>
          <p:txBody>
            <a:bodyPr spcFirstLastPara="1" wrap="square" lIns="212725" tIns="212725" rIns="212725" bIns="212725" anchor="ctr" anchorCtr="0">
              <a:noAutofit/>
            </a:bodyPr>
            <a:lstStyle/>
            <a:p>
              <a:pPr marL="0" marR="0" lvl="0" indent="0" algn="ctr"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Events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2813697" y="1300774"/>
              <a:ext cx="2692200" cy="2109900"/>
            </a:xfrm>
            <a:prstGeom prst="rect">
              <a:avLst/>
            </a:prstGeom>
            <a:solidFill>
              <a:srgbClr val="D3DEE2">
                <a:alpha val="89411"/>
              </a:srgbClr>
            </a:solidFill>
            <a:ln w="19050" cap="flat" cmpd="sng">
              <a:solidFill>
                <a:srgbClr val="D3DEE2">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txBox="1"/>
            <p:nvPr/>
          </p:nvSpPr>
          <p:spPr>
            <a:xfrm>
              <a:off x="2813702" y="1300771"/>
              <a:ext cx="2692200" cy="1953600"/>
            </a:xfrm>
            <a:prstGeom prst="rect">
              <a:avLst/>
            </a:prstGeom>
            <a:noFill/>
            <a:ln>
              <a:noFill/>
            </a:ln>
          </p:spPr>
          <p:txBody>
            <a:bodyPr spcFirstLastPara="1" wrap="square" lIns="265900" tIns="265900" rIns="265900" bIns="2659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Round Robin Events, S.E.R.E. activities for older Scouts, and the sled race of course!</a:t>
              </a:r>
              <a:endParaRPr sz="1800" b="0" i="0" u="none" strike="noStrike" cap="none">
                <a:solidFill>
                  <a:schemeClr val="dk1"/>
                </a:solidFill>
                <a:latin typeface="Arial"/>
                <a:ea typeface="Arial"/>
                <a:cs typeface="Arial"/>
                <a:sym typeface="Arial"/>
              </a:endParaRPr>
            </a:p>
          </p:txBody>
        </p:sp>
        <p:sp>
          <p:nvSpPr>
            <p:cNvPr id="97" name="Google Shape;97;p1"/>
            <p:cNvSpPr/>
            <p:nvPr/>
          </p:nvSpPr>
          <p:spPr>
            <a:xfrm>
              <a:off x="5613542" y="493157"/>
              <a:ext cx="2692200" cy="807600"/>
            </a:xfrm>
            <a:prstGeom prst="rect">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
            <p:cNvSpPr txBox="1"/>
            <p:nvPr/>
          </p:nvSpPr>
          <p:spPr>
            <a:xfrm>
              <a:off x="5613542" y="493157"/>
              <a:ext cx="2692200" cy="807600"/>
            </a:xfrm>
            <a:prstGeom prst="rect">
              <a:avLst/>
            </a:prstGeom>
            <a:noFill/>
            <a:ln>
              <a:noFill/>
            </a:ln>
          </p:spPr>
          <p:txBody>
            <a:bodyPr spcFirstLastPara="1" wrap="square" lIns="212725" tIns="212725" rIns="212725" bIns="212725" anchor="ctr" anchorCtr="0">
              <a:noAutofit/>
            </a:bodyPr>
            <a:lstStyle/>
            <a:p>
              <a:pPr marL="0" marR="0" lvl="0" indent="0" algn="ctr" rtl="0">
                <a:lnSpc>
                  <a:spcPct val="90000"/>
                </a:lnSpc>
                <a:spcBef>
                  <a:spcPts val="0"/>
                </a:spcBef>
                <a:spcAft>
                  <a:spcPts val="0"/>
                </a:spcAft>
                <a:buClr>
                  <a:schemeClr val="lt1"/>
                </a:buClr>
                <a:buSzPts val="2900"/>
                <a:buFont typeface="Arial"/>
                <a:buNone/>
              </a:pPr>
              <a:r>
                <a:rPr lang="en-US" sz="2900" b="0" i="0" u="none" strike="noStrike" cap="none">
                  <a:solidFill>
                    <a:schemeClr val="lt1"/>
                  </a:solidFill>
                  <a:latin typeface="Arial"/>
                  <a:ea typeface="Arial"/>
                  <a:cs typeface="Arial"/>
                  <a:sym typeface="Arial"/>
                </a:rPr>
                <a:t>Volunteer</a:t>
              </a:r>
              <a:endParaRPr sz="1400" b="0" i="0" u="none" strike="noStrike" cap="none">
                <a:solidFill>
                  <a:srgbClr val="000000"/>
                </a:solidFill>
                <a:latin typeface="Arial"/>
                <a:ea typeface="Arial"/>
                <a:cs typeface="Arial"/>
                <a:sym typeface="Arial"/>
              </a:endParaRPr>
            </a:p>
          </p:txBody>
        </p:sp>
        <p:sp>
          <p:nvSpPr>
            <p:cNvPr id="99" name="Google Shape;99;p1"/>
            <p:cNvSpPr txBox="1"/>
            <p:nvPr/>
          </p:nvSpPr>
          <p:spPr>
            <a:xfrm>
              <a:off x="5613552" y="1247509"/>
              <a:ext cx="2692200" cy="2216400"/>
            </a:xfrm>
            <a:prstGeom prst="rect">
              <a:avLst/>
            </a:prstGeom>
            <a:noFill/>
            <a:ln>
              <a:noFill/>
            </a:ln>
          </p:spPr>
          <p:txBody>
            <a:bodyPr spcFirstLastPara="1" wrap="square" lIns="265900" tIns="265900" rIns="265900" bIns="2659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Please contact Dennis Mauro to volunteer </a:t>
              </a:r>
              <a:r>
                <a:rPr lang="en-US" sz="1800">
                  <a:solidFill>
                    <a:schemeClr val="dk1"/>
                  </a:solidFill>
                </a:rPr>
                <a:t>below</a:t>
              </a:r>
              <a:endParaRPr sz="1800" b="0" i="0" u="none" strike="noStrike" cap="none">
                <a:solidFill>
                  <a:schemeClr val="dk1"/>
                </a:solidFill>
                <a:latin typeface="Arial"/>
                <a:ea typeface="Arial"/>
                <a:cs typeface="Arial"/>
                <a:sym typeface="Arial"/>
              </a:endParaRPr>
            </a:p>
          </p:txBody>
        </p:sp>
      </p:grpSp>
      <p:sp>
        <p:nvSpPr>
          <p:cNvPr id="100" name="Google Shape;100;p1"/>
          <p:cNvSpPr txBox="1"/>
          <p:nvPr/>
        </p:nvSpPr>
        <p:spPr>
          <a:xfrm>
            <a:off x="769300" y="4777850"/>
            <a:ext cx="165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rgbClr val="6AA84F"/>
                </a:solidFill>
              </a:rPr>
              <a:t>REGISTER</a:t>
            </a:r>
            <a:endParaRPr b="1">
              <a:solidFill>
                <a:srgbClr val="6AA84F"/>
              </a:solidFill>
            </a:endParaRPr>
          </a:p>
        </p:txBody>
      </p:sp>
      <p:sp>
        <p:nvSpPr>
          <p:cNvPr id="101" name="Google Shape;101;p1"/>
          <p:cNvSpPr txBox="1"/>
          <p:nvPr/>
        </p:nvSpPr>
        <p:spPr>
          <a:xfrm>
            <a:off x="2777038" y="4777850"/>
            <a:ext cx="165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rgbClr val="6AA84F"/>
                </a:solidFill>
              </a:rPr>
              <a:t>EMAIL DENNIS</a:t>
            </a:r>
            <a:endParaRPr b="1">
              <a:solidFill>
                <a:srgbClr val="6AA84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g1c2a2c3cc20_0_20"/>
          <p:cNvSpPr txBox="1"/>
          <p:nvPr/>
        </p:nvSpPr>
        <p:spPr>
          <a:xfrm>
            <a:off x="2026500" y="2447550"/>
            <a:ext cx="6203100" cy="31401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333333"/>
              </a:buClr>
              <a:buSzPts val="1800"/>
              <a:buFont typeface="Arial"/>
              <a:buChar char="•"/>
            </a:pPr>
            <a:r>
              <a:rPr lang="en-US" sz="1800" b="0" i="0" u="none" strike="noStrike" cap="none">
                <a:solidFill>
                  <a:schemeClr val="dk1"/>
                </a:solidFill>
                <a:latin typeface="Arial"/>
                <a:ea typeface="Arial"/>
                <a:cs typeface="Arial"/>
                <a:sym typeface="Arial"/>
              </a:rPr>
              <a:t>Open to Troops, Crews, Ships, Webelos &amp; AOLs </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333333"/>
              </a:buClr>
              <a:buSzPts val="1800"/>
              <a:buFont typeface="Arial"/>
              <a:buChar char="•"/>
            </a:pPr>
            <a:r>
              <a:rPr lang="en-US" sz="1800" b="0" i="0" u="none" strike="noStrike" cap="none">
                <a:solidFill>
                  <a:schemeClr val="dk1"/>
                </a:solidFill>
                <a:latin typeface="Arial"/>
                <a:ea typeface="Arial"/>
                <a:cs typeface="Arial"/>
                <a:sym typeface="Arial"/>
              </a:rPr>
              <a:t>Enhance your team building skills and Scout knowledge at various stations</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333333"/>
              </a:buClr>
              <a:buSzPts val="1800"/>
              <a:buFont typeface="Arial"/>
              <a:buChar char="•"/>
            </a:pPr>
            <a:r>
              <a:rPr lang="en-US" sz="1800" b="0" i="0" u="none" strike="noStrike" cap="none">
                <a:solidFill>
                  <a:schemeClr val="dk1"/>
                </a:solidFill>
                <a:latin typeface="Arial"/>
                <a:ea typeface="Arial"/>
                <a:cs typeface="Arial"/>
                <a:sym typeface="Arial"/>
              </a:rPr>
              <a:t>Webelos/AOL and Troop/Crew/Ship divisions</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333333"/>
              </a:buClr>
              <a:buSzPts val="1800"/>
              <a:buFont typeface="Arial"/>
              <a:buChar char="•"/>
            </a:pPr>
            <a:r>
              <a:rPr lang="en-US" sz="1800" b="0" i="0" u="none" strike="noStrike" cap="none">
                <a:solidFill>
                  <a:schemeClr val="dk1"/>
                </a:solidFill>
                <a:latin typeface="Arial"/>
                <a:ea typeface="Arial"/>
                <a:cs typeface="Arial"/>
                <a:sym typeface="Arial"/>
              </a:rPr>
              <a:t>Open to all Mayflower Units</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333333"/>
              </a:buClr>
              <a:buSzPts val="1800"/>
              <a:buFont typeface="Arial"/>
              <a:buChar char="•"/>
            </a:pPr>
            <a:r>
              <a:rPr lang="en-US" sz="1800" b="0" i="0" u="none" strike="noStrike" cap="none">
                <a:solidFill>
                  <a:schemeClr val="dk1"/>
                </a:solidFill>
                <a:latin typeface="Arial"/>
                <a:ea typeface="Arial"/>
                <a:cs typeface="Arial"/>
                <a:sym typeface="Arial"/>
              </a:rPr>
              <a:t>Hot meal at dining hall included and patches for all participants.</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333333"/>
              </a:buClr>
              <a:buSzPts val="1800"/>
              <a:buFont typeface="Arial"/>
              <a:buChar char="•"/>
            </a:pPr>
            <a:r>
              <a:rPr lang="en-US" sz="1800" b="0" i="0" u="none" strike="noStrike" cap="none">
                <a:solidFill>
                  <a:schemeClr val="dk1"/>
                </a:solidFill>
                <a:latin typeface="Arial"/>
                <a:ea typeface="Arial"/>
                <a:cs typeface="Arial"/>
                <a:sym typeface="Arial"/>
              </a:rPr>
              <a:t>Hats may be ordered at an additional cost.</a:t>
            </a:r>
            <a:endParaRPr sz="18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One Day Event, units can reserve cabins or campsites to stay over</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Use the link to see January 19 planning meeting</a:t>
            </a:r>
            <a:endParaRPr sz="1800" b="0" i="0" u="none" strike="noStrike" cap="none">
              <a:solidFill>
                <a:schemeClr val="dk1"/>
              </a:solidFill>
              <a:latin typeface="Arial"/>
              <a:ea typeface="Arial"/>
              <a:cs typeface="Arial"/>
              <a:sym typeface="Arial"/>
            </a:endParaRPr>
          </a:p>
        </p:txBody>
      </p:sp>
      <p:sp>
        <p:nvSpPr>
          <p:cNvPr id="38" name="Google Shape;38;g1c2a2c3cc20_0_20"/>
          <p:cNvSpPr txBox="1"/>
          <p:nvPr/>
        </p:nvSpPr>
        <p:spPr>
          <a:xfrm>
            <a:off x="3477600" y="233705"/>
            <a:ext cx="47520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1F497D"/>
                </a:solidFill>
                <a:latin typeface="Trebuchet MS"/>
                <a:ea typeface="Trebuchet MS"/>
                <a:cs typeface="Trebuchet MS"/>
                <a:sym typeface="Trebuchet MS"/>
              </a:rPr>
              <a:t>2023 Klondike Derby At Squanto</a:t>
            </a:r>
            <a:endParaRPr sz="1400" b="1" i="0" u="none" strike="noStrike" cap="none">
              <a:solidFill>
                <a:srgbClr val="1F497D"/>
              </a:solidFill>
              <a:latin typeface="Arial"/>
              <a:ea typeface="Arial"/>
              <a:cs typeface="Arial"/>
              <a:sym typeface="Arial"/>
            </a:endParaRPr>
          </a:p>
        </p:txBody>
      </p:sp>
      <p:sp>
        <p:nvSpPr>
          <p:cNvPr id="39" name="Google Shape;39;g1c2a2c3cc20_0_20"/>
          <p:cNvSpPr txBox="1"/>
          <p:nvPr/>
        </p:nvSpPr>
        <p:spPr>
          <a:xfrm>
            <a:off x="4060800" y="1348410"/>
            <a:ext cx="3945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C60000"/>
                </a:solidFill>
                <a:latin typeface="Trebuchet MS"/>
                <a:ea typeface="Trebuchet MS"/>
                <a:cs typeface="Trebuchet MS"/>
                <a:sym typeface="Trebuchet MS"/>
              </a:rPr>
              <a:t>February 11, 2023</a:t>
            </a:r>
            <a:endParaRPr sz="3200" b="1" i="0" u="none" strike="noStrike" cap="none">
              <a:solidFill>
                <a:srgbClr val="C60000"/>
              </a:solidFill>
              <a:latin typeface="Arial"/>
              <a:ea typeface="Arial"/>
              <a:cs typeface="Arial"/>
              <a:sym typeface="Arial"/>
            </a:endParaRPr>
          </a:p>
        </p:txBody>
      </p:sp>
      <p:pic>
        <p:nvPicPr>
          <p:cNvPr id="40" name="Google Shape;40;g1c2a2c3cc20_0_20" descr="A picture containing text&#10;&#10;Description automatically generated"/>
          <p:cNvPicPr preferRelativeResize="0"/>
          <p:nvPr/>
        </p:nvPicPr>
        <p:blipFill rotWithShape="1">
          <a:blip r:embed="rId3">
            <a:alphaModFix/>
          </a:blip>
          <a:srcRect/>
          <a:stretch/>
        </p:blipFill>
        <p:spPr>
          <a:xfrm>
            <a:off x="457200" y="273250"/>
            <a:ext cx="2802876" cy="2073425"/>
          </a:xfrm>
          <a:prstGeom prst="rect">
            <a:avLst/>
          </a:prstGeom>
          <a:noFill/>
          <a:ln>
            <a:noFill/>
          </a:ln>
        </p:spPr>
      </p:pic>
      <p:pic>
        <p:nvPicPr>
          <p:cNvPr id="41" name="Google Shape;41;g1c2a2c3cc20_0_20"/>
          <p:cNvPicPr preferRelativeResize="0"/>
          <p:nvPr/>
        </p:nvPicPr>
        <p:blipFill rotWithShape="1">
          <a:blip r:embed="rId4">
            <a:alphaModFix/>
          </a:blip>
          <a:srcRect/>
          <a:stretch/>
        </p:blipFill>
        <p:spPr>
          <a:xfrm>
            <a:off x="319475" y="3063576"/>
            <a:ext cx="1694851" cy="21559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276275" y="948350"/>
            <a:ext cx="80445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rgbClr val="333333"/>
                </a:solidFill>
                <a:latin typeface="Helvetica Neue"/>
                <a:ea typeface="Helvetica Neue"/>
                <a:cs typeface="Helvetica Neue"/>
                <a:sym typeface="Helvetica Neue"/>
              </a:rPr>
              <a:t>The Mayflower Council encourages Scouts and Units to participate in Scout Sunday activities with their local Church or Temple. </a:t>
            </a:r>
            <a:endParaRPr sz="1800" b="0" i="0" u="none" strike="noStrike" cap="none">
              <a:solidFill>
                <a:schemeClr val="dk1"/>
              </a:solidFill>
              <a:latin typeface="Times New Roman"/>
              <a:ea typeface="Times New Roman"/>
              <a:cs typeface="Times New Roman"/>
              <a:sym typeface="Times New Roman"/>
            </a:endParaRPr>
          </a:p>
        </p:txBody>
      </p:sp>
      <p:sp>
        <p:nvSpPr>
          <p:cNvPr id="82" name="Google Shape;82;p1"/>
          <p:cNvSpPr txBox="1"/>
          <p:nvPr/>
        </p:nvSpPr>
        <p:spPr>
          <a:xfrm>
            <a:off x="868950" y="283475"/>
            <a:ext cx="70479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a:solidFill>
                  <a:schemeClr val="dk1"/>
                </a:solidFill>
                <a:latin typeface="Trebuchet MS"/>
                <a:ea typeface="Trebuchet MS"/>
                <a:cs typeface="Trebuchet MS"/>
                <a:sym typeface="Trebuchet MS"/>
              </a:rPr>
              <a:t>SCOUT SUNDAY - February 12th</a:t>
            </a:r>
            <a:endParaRPr sz="3200" b="1" i="0" u="none" strike="noStrike" cap="none">
              <a:solidFill>
                <a:srgbClr val="000000"/>
              </a:solidFill>
              <a:latin typeface="Arial"/>
              <a:ea typeface="Arial"/>
              <a:cs typeface="Arial"/>
              <a:sym typeface="Arial"/>
            </a:endParaRPr>
          </a:p>
        </p:txBody>
      </p:sp>
      <p:sp>
        <p:nvSpPr>
          <p:cNvPr id="83" name="Google Shape;83;p1"/>
          <p:cNvSpPr txBox="1"/>
          <p:nvPr/>
        </p:nvSpPr>
        <p:spPr>
          <a:xfrm>
            <a:off x="2356425" y="1703125"/>
            <a:ext cx="6157500" cy="9234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rgbClr val="333333"/>
              </a:buClr>
              <a:buSzPts val="1800"/>
              <a:buFont typeface="Helvetica Neue"/>
              <a:buChar char="●"/>
            </a:pPr>
            <a:r>
              <a:rPr lang="en-US" sz="1800" b="1">
                <a:solidFill>
                  <a:srgbClr val="333333"/>
                </a:solidFill>
                <a:latin typeface="Helvetica Neue"/>
                <a:ea typeface="Helvetica Neue"/>
                <a:cs typeface="Helvetica Neue"/>
                <a:sym typeface="Helvetica Neue"/>
              </a:rPr>
              <a:t>Wear Your Uniform: </a:t>
            </a:r>
            <a:r>
              <a:rPr lang="en-US" sz="1800">
                <a:solidFill>
                  <a:srgbClr val="333333"/>
                </a:solidFill>
                <a:latin typeface="Helvetica Neue"/>
                <a:ea typeface="Helvetica Neue"/>
                <a:cs typeface="Helvetica Neue"/>
                <a:sym typeface="Helvetica Neue"/>
              </a:rPr>
              <a:t> Show your pride as a Scout by wearing your uniform to religious services on the weekend of February 11th and 12th.  </a:t>
            </a:r>
            <a:endParaRPr sz="1800" b="0" i="0" u="none" strike="noStrike" cap="none">
              <a:solidFill>
                <a:schemeClr val="dk1"/>
              </a:solidFill>
              <a:latin typeface="Times New Roman"/>
              <a:ea typeface="Times New Roman"/>
              <a:cs typeface="Times New Roman"/>
              <a:sym typeface="Times New Roman"/>
            </a:endParaRPr>
          </a:p>
        </p:txBody>
      </p:sp>
      <p:sp>
        <p:nvSpPr>
          <p:cNvPr id="84" name="Google Shape;84;p1"/>
          <p:cNvSpPr txBox="1"/>
          <p:nvPr/>
        </p:nvSpPr>
        <p:spPr>
          <a:xfrm>
            <a:off x="2356425" y="2626525"/>
            <a:ext cx="6157500" cy="9234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rgbClr val="333333"/>
              </a:buClr>
              <a:buSzPts val="1800"/>
              <a:buFont typeface="Helvetica Neue"/>
              <a:buChar char="●"/>
            </a:pPr>
            <a:r>
              <a:rPr lang="en-US" sz="1800" b="1">
                <a:solidFill>
                  <a:srgbClr val="333333"/>
                </a:solidFill>
                <a:latin typeface="Helvetica Neue"/>
                <a:ea typeface="Helvetica Neue"/>
                <a:cs typeface="Helvetica Neue"/>
                <a:sym typeface="Helvetica Neue"/>
              </a:rPr>
              <a:t>Attend as a Unit: </a:t>
            </a:r>
            <a:r>
              <a:rPr lang="en-US" sz="1800">
                <a:solidFill>
                  <a:srgbClr val="333333"/>
                </a:solidFill>
                <a:latin typeface="Helvetica Neue"/>
                <a:ea typeface="Helvetica Neue"/>
                <a:cs typeface="Helvetica Neue"/>
                <a:sym typeface="Helvetica Neue"/>
              </a:rPr>
              <a:t> Encourage members of your Unit to attend services together at their respective religious institutions  </a:t>
            </a:r>
            <a:endParaRPr sz="1800" b="0" i="0" u="none" strike="noStrike" cap="none">
              <a:solidFill>
                <a:schemeClr val="dk1"/>
              </a:solidFill>
              <a:latin typeface="Times New Roman"/>
              <a:ea typeface="Times New Roman"/>
              <a:cs typeface="Times New Roman"/>
              <a:sym typeface="Times New Roman"/>
            </a:endParaRPr>
          </a:p>
        </p:txBody>
      </p:sp>
      <p:sp>
        <p:nvSpPr>
          <p:cNvPr id="85" name="Google Shape;85;p1"/>
          <p:cNvSpPr txBox="1"/>
          <p:nvPr/>
        </p:nvSpPr>
        <p:spPr>
          <a:xfrm>
            <a:off x="2403525" y="3549925"/>
            <a:ext cx="6063300" cy="24936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rgbClr val="333333"/>
              </a:buClr>
              <a:buSzPts val="1800"/>
              <a:buFont typeface="Helvetica Neue"/>
              <a:buChar char="●"/>
            </a:pPr>
            <a:r>
              <a:rPr lang="en-US" sz="1800" b="1">
                <a:solidFill>
                  <a:srgbClr val="333333"/>
                </a:solidFill>
                <a:latin typeface="Helvetica Neue"/>
                <a:ea typeface="Helvetica Neue"/>
                <a:cs typeface="Helvetica Neue"/>
                <a:sym typeface="Helvetica Neue"/>
              </a:rPr>
              <a:t>Host an Open House: </a:t>
            </a:r>
            <a:r>
              <a:rPr lang="en-US" sz="1800">
                <a:solidFill>
                  <a:srgbClr val="333333"/>
                </a:solidFill>
                <a:latin typeface="Helvetica Neue"/>
                <a:ea typeface="Helvetica Neue"/>
                <a:cs typeface="Helvetica Neue"/>
                <a:sym typeface="Helvetica Neue"/>
              </a:rPr>
              <a:t> If your unit’s Chartered Organization is a Church or religious institution, host an open house after one of the services on Scout Sunday and invite the community to attend.  This can be a great way to show off Scouting in your religious community and possibly attract some new Scouts to join! </a:t>
            </a:r>
            <a:endParaRPr sz="1800">
              <a:solidFill>
                <a:srgbClr val="333333"/>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500" b="1" i="1">
                <a:solidFill>
                  <a:srgbClr val="333333"/>
                </a:solidFill>
                <a:latin typeface="Helvetica Neue"/>
                <a:ea typeface="Helvetica Neue"/>
                <a:cs typeface="Helvetica Neue"/>
                <a:sym typeface="Helvetica Neue"/>
              </a:rPr>
              <a:t>(Email Rob DiFazio of the Membership and Unit </a:t>
            </a:r>
            <a:endParaRPr sz="1500" b="1" i="1">
              <a:solidFill>
                <a:srgbClr val="333333"/>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r>
              <a:rPr lang="en-US" sz="1500" b="1" i="1">
                <a:solidFill>
                  <a:srgbClr val="333333"/>
                </a:solidFill>
                <a:latin typeface="Helvetica Neue"/>
                <a:ea typeface="Helvetica Neue"/>
                <a:cs typeface="Helvetica Neue"/>
                <a:sym typeface="Helvetica Neue"/>
              </a:rPr>
              <a:t>Services Team for assistance!)</a:t>
            </a:r>
            <a:endParaRPr sz="1500" b="1" i="1" u="none" strike="noStrike" cap="none">
              <a:solidFill>
                <a:schemeClr val="dk1"/>
              </a:solidFill>
              <a:latin typeface="Times New Roman"/>
              <a:ea typeface="Times New Roman"/>
              <a:cs typeface="Times New Roman"/>
              <a:sym typeface="Times New Roman"/>
            </a:endParaRPr>
          </a:p>
        </p:txBody>
      </p:sp>
      <p:pic>
        <p:nvPicPr>
          <p:cNvPr id="86" name="Google Shape;86;p1"/>
          <p:cNvPicPr preferRelativeResize="0"/>
          <p:nvPr/>
        </p:nvPicPr>
        <p:blipFill>
          <a:blip r:embed="rId3">
            <a:alphaModFix/>
          </a:blip>
          <a:stretch>
            <a:fillRect/>
          </a:stretch>
        </p:blipFill>
        <p:spPr>
          <a:xfrm>
            <a:off x="276275" y="1789100"/>
            <a:ext cx="2098725" cy="2098725"/>
          </a:xfrm>
          <a:prstGeom prst="rect">
            <a:avLst/>
          </a:prstGeom>
          <a:noFill/>
          <a:ln>
            <a:noFill/>
          </a:ln>
        </p:spPr>
      </p:pic>
      <p:sp>
        <p:nvSpPr>
          <p:cNvPr id="87" name="Google Shape;87;p1"/>
          <p:cNvSpPr txBox="1"/>
          <p:nvPr/>
        </p:nvSpPr>
        <p:spPr>
          <a:xfrm>
            <a:off x="276275" y="4160300"/>
            <a:ext cx="2098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rgbClr val="FF00FF"/>
                </a:solidFill>
              </a:rPr>
              <a:t>EMAIL HERE</a:t>
            </a:r>
            <a:endParaRPr b="1">
              <a:solidFill>
                <a:srgbClr val="FF00FF"/>
              </a:solidFill>
            </a:endParaRPr>
          </a:p>
        </p:txBody>
      </p:sp>
      <p:pic>
        <p:nvPicPr>
          <p:cNvPr id="88" name="Google Shape;88;p1"/>
          <p:cNvPicPr preferRelativeResize="0"/>
          <p:nvPr/>
        </p:nvPicPr>
        <p:blipFill>
          <a:blip r:embed="rId4">
            <a:alphaModFix/>
          </a:blip>
          <a:stretch>
            <a:fillRect/>
          </a:stretch>
        </p:blipFill>
        <p:spPr>
          <a:xfrm>
            <a:off x="595075" y="4560500"/>
            <a:ext cx="1461200" cy="1461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457200" y="274650"/>
            <a:ext cx="6031200" cy="11430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r>
              <a:rPr lang="en-US" b="1">
                <a:solidFill>
                  <a:srgbClr val="002060"/>
                </a:solidFill>
                <a:latin typeface="Trebuchet MS"/>
                <a:ea typeface="Trebuchet MS"/>
                <a:cs typeface="Trebuchet MS"/>
                <a:sym typeface="Trebuchet MS"/>
              </a:rPr>
              <a:t>2023 National Scout Jamboree</a:t>
            </a:r>
            <a:endParaRPr b="1">
              <a:solidFill>
                <a:srgbClr val="002060"/>
              </a:solidFill>
              <a:latin typeface="Trebuchet MS"/>
              <a:ea typeface="Trebuchet MS"/>
              <a:cs typeface="Trebuchet MS"/>
              <a:sym typeface="Trebuchet MS"/>
            </a:endParaRPr>
          </a:p>
        </p:txBody>
      </p:sp>
      <p:sp>
        <p:nvSpPr>
          <p:cNvPr id="65" name="Google Shape;65;p2"/>
          <p:cNvSpPr txBox="1">
            <a:spLocks noGrp="1"/>
          </p:cNvSpPr>
          <p:nvPr>
            <p:ph type="body" idx="1"/>
          </p:nvPr>
        </p:nvSpPr>
        <p:spPr>
          <a:xfrm>
            <a:off x="457200" y="1524000"/>
            <a:ext cx="7802700" cy="4114800"/>
          </a:xfrm>
          <a:prstGeom prst="rect">
            <a:avLst/>
          </a:prstGeom>
          <a:noFill/>
          <a:ln>
            <a:noFill/>
          </a:ln>
        </p:spPr>
        <p:txBody>
          <a:bodyPr spcFirstLastPara="1" wrap="square" lIns="91425" tIns="45700" rIns="91425" bIns="45700" anchor="t" anchorCtr="0">
            <a:noAutofit/>
          </a:bodyPr>
          <a:lstStyle/>
          <a:p>
            <a:pPr marL="419100" lvl="0" indent="-400368" algn="l" rtl="0">
              <a:spcBef>
                <a:spcPts val="0"/>
              </a:spcBef>
              <a:spcAft>
                <a:spcPts val="0"/>
              </a:spcAft>
              <a:buSzPts val="2200"/>
              <a:buFont typeface="Arial"/>
              <a:buChar char="•"/>
            </a:pPr>
            <a:r>
              <a:rPr lang="en-US" sz="2200"/>
              <a:t>National’s Registration is still open until April 30, 2023.</a:t>
            </a:r>
            <a:endParaRPr sz="2200"/>
          </a:p>
          <a:p>
            <a:pPr marL="419100" lvl="0" indent="-400368" algn="l" rtl="0">
              <a:spcBef>
                <a:spcPts val="480"/>
              </a:spcBef>
              <a:spcAft>
                <a:spcPts val="0"/>
              </a:spcAft>
              <a:buSzPts val="2200"/>
              <a:buFont typeface="Arial"/>
              <a:buChar char="•"/>
            </a:pPr>
            <a:r>
              <a:rPr lang="en-US" sz="2200"/>
              <a:t>Still looking for Staff Members (Jamboree Service Team):</a:t>
            </a:r>
            <a:endParaRPr sz="2200"/>
          </a:p>
          <a:p>
            <a:pPr marL="722313" lvl="1" indent="-275590" algn="l" rtl="0">
              <a:spcBef>
                <a:spcPts val="480"/>
              </a:spcBef>
              <a:spcAft>
                <a:spcPts val="0"/>
              </a:spcAft>
              <a:buSzPts val="2200"/>
              <a:buChar char="•"/>
            </a:pPr>
            <a:r>
              <a:rPr lang="en-US" sz="2200"/>
              <a:t>1. OA Service Corp.</a:t>
            </a:r>
            <a:endParaRPr sz="2200"/>
          </a:p>
          <a:p>
            <a:pPr marL="722313" lvl="1" indent="-275590" algn="l" rtl="0">
              <a:spcBef>
                <a:spcPts val="480"/>
              </a:spcBef>
              <a:spcAft>
                <a:spcPts val="0"/>
              </a:spcAft>
              <a:buSzPts val="2200"/>
              <a:buChar char="•"/>
            </a:pPr>
            <a:r>
              <a:rPr lang="en-US" sz="2200"/>
              <a:t>2. NESA Exhibit</a:t>
            </a:r>
            <a:endParaRPr sz="2200"/>
          </a:p>
          <a:p>
            <a:pPr marL="722313" lvl="1" indent="-275590" algn="l" rtl="0">
              <a:spcBef>
                <a:spcPts val="480"/>
              </a:spcBef>
              <a:spcAft>
                <a:spcPts val="0"/>
              </a:spcAft>
              <a:buSzPts val="2200"/>
              <a:buChar char="•"/>
            </a:pPr>
            <a:r>
              <a:rPr lang="en-US" sz="2200"/>
              <a:t>3. Medical Staff</a:t>
            </a:r>
            <a:endParaRPr sz="2200"/>
          </a:p>
          <a:p>
            <a:pPr marL="722313" lvl="1" indent="-275590" algn="l" rtl="0">
              <a:spcBef>
                <a:spcPts val="480"/>
              </a:spcBef>
              <a:spcAft>
                <a:spcPts val="0"/>
              </a:spcAft>
              <a:buSzPts val="2200"/>
              <a:buChar char="•"/>
            </a:pPr>
            <a:r>
              <a:rPr lang="en-US" sz="2200"/>
              <a:t>Any questions on the council’s contingent, should be forward to either Dave Barnett or Jack Colamaria. </a:t>
            </a:r>
            <a:endParaRPr sz="2200"/>
          </a:p>
          <a:p>
            <a:pPr marL="419100" lvl="0" indent="-230187" algn="l" rtl="0">
              <a:spcBef>
                <a:spcPts val="600"/>
              </a:spcBef>
              <a:spcAft>
                <a:spcPts val="0"/>
              </a:spcAft>
              <a:buSzPts val="2400"/>
              <a:buNone/>
            </a:pPr>
            <a:endParaRPr/>
          </a:p>
        </p:txBody>
      </p:sp>
      <p:pic>
        <p:nvPicPr>
          <p:cNvPr id="66" name="Google Shape;66;p2"/>
          <p:cNvPicPr preferRelativeResize="0"/>
          <p:nvPr/>
        </p:nvPicPr>
        <p:blipFill>
          <a:blip r:embed="rId3">
            <a:alphaModFix/>
          </a:blip>
          <a:stretch>
            <a:fillRect/>
          </a:stretch>
        </p:blipFill>
        <p:spPr>
          <a:xfrm>
            <a:off x="4314049" y="4304762"/>
            <a:ext cx="1517904" cy="1929385"/>
          </a:xfrm>
          <a:prstGeom prst="rect">
            <a:avLst/>
          </a:prstGeom>
          <a:noFill/>
          <a:ln>
            <a:noFill/>
          </a:ln>
        </p:spPr>
      </p:pic>
      <p:pic>
        <p:nvPicPr>
          <p:cNvPr id="67" name="Google Shape;67;p2"/>
          <p:cNvPicPr preferRelativeResize="0"/>
          <p:nvPr/>
        </p:nvPicPr>
        <p:blipFill>
          <a:blip r:embed="rId4">
            <a:alphaModFix/>
          </a:blip>
          <a:stretch>
            <a:fillRect/>
          </a:stretch>
        </p:blipFill>
        <p:spPr>
          <a:xfrm>
            <a:off x="2579900" y="4306625"/>
            <a:ext cx="1513827" cy="1925652"/>
          </a:xfrm>
          <a:prstGeom prst="rect">
            <a:avLst/>
          </a:prstGeom>
          <a:noFill/>
          <a:ln>
            <a:noFill/>
          </a:ln>
        </p:spPr>
      </p:pic>
      <p:pic>
        <p:nvPicPr>
          <p:cNvPr id="68" name="Google Shape;68;p2"/>
          <p:cNvPicPr preferRelativeResize="0"/>
          <p:nvPr/>
        </p:nvPicPr>
        <p:blipFill>
          <a:blip r:embed="rId5">
            <a:alphaModFix/>
          </a:blip>
          <a:stretch>
            <a:fillRect/>
          </a:stretch>
        </p:blipFill>
        <p:spPr>
          <a:xfrm>
            <a:off x="6488400" y="-80700"/>
            <a:ext cx="1604700" cy="1604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p:nvPr/>
        </p:nvSpPr>
        <p:spPr>
          <a:xfrm>
            <a:off x="227525" y="2279675"/>
            <a:ext cx="5850300" cy="3586500"/>
          </a:xfrm>
          <a:prstGeom prst="rect">
            <a:avLst/>
          </a:prstGeom>
          <a:noFill/>
          <a:ln>
            <a:noFill/>
          </a:ln>
        </p:spPr>
        <p:txBody>
          <a:bodyPr spcFirstLastPara="1" wrap="square" lIns="91425" tIns="45700" rIns="91425" bIns="45700" anchor="t" anchorCtr="0">
            <a:spAutoFit/>
          </a:bodyPr>
          <a:lstStyle/>
          <a:p>
            <a:pPr marL="285750" marR="0" lvl="0" indent="-26035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S</a:t>
            </a:r>
            <a:r>
              <a:rPr lang="en-US" sz="2100">
                <a:solidFill>
                  <a:schemeClr val="dk1"/>
                </a:solidFill>
                <a:latin typeface="Arial"/>
                <a:ea typeface="Arial"/>
                <a:cs typeface="Arial"/>
                <a:sym typeface="Arial"/>
              </a:rPr>
              <a:t>ave the date – one council race in 2023</a:t>
            </a:r>
            <a:endParaRPr sz="2100">
              <a:solidFill>
                <a:schemeClr val="dk1"/>
              </a:solidFill>
              <a:latin typeface="Arial"/>
              <a:ea typeface="Arial"/>
              <a:cs typeface="Arial"/>
              <a:sym typeface="Arial"/>
            </a:endParaRPr>
          </a:p>
          <a:p>
            <a:pPr marL="457200" marR="0" lvl="0" indent="0" algn="l" rtl="0">
              <a:spcBef>
                <a:spcPts val="0"/>
              </a:spcBef>
              <a:spcAft>
                <a:spcPts val="0"/>
              </a:spcAft>
              <a:buNone/>
            </a:pPr>
            <a:endParaRPr sz="2100">
              <a:solidFill>
                <a:schemeClr val="dk1"/>
              </a:solidFill>
            </a:endParaRPr>
          </a:p>
          <a:p>
            <a:pPr marL="285750" marR="0" lvl="0" indent="-266700" algn="l" rtl="0">
              <a:spcBef>
                <a:spcPts val="0"/>
              </a:spcBef>
              <a:spcAft>
                <a:spcPts val="0"/>
              </a:spcAft>
              <a:buClr>
                <a:schemeClr val="dk1"/>
              </a:buClr>
              <a:buSzPts val="2100"/>
              <a:buFont typeface="Arial"/>
              <a:buChar char="•"/>
            </a:pPr>
            <a:r>
              <a:rPr lang="en-US" sz="2100">
                <a:solidFill>
                  <a:schemeClr val="dk1"/>
                </a:solidFill>
                <a:latin typeface="Arial"/>
                <a:ea typeface="Arial"/>
                <a:cs typeface="Arial"/>
                <a:sym typeface="Arial"/>
              </a:rPr>
              <a:t>Race Rules Coming Soon</a:t>
            </a:r>
            <a:endParaRPr sz="2100">
              <a:solidFill>
                <a:schemeClr val="dk1"/>
              </a:solidFill>
              <a:latin typeface="Arial"/>
              <a:ea typeface="Arial"/>
              <a:cs typeface="Arial"/>
              <a:sym typeface="Arial"/>
            </a:endParaRPr>
          </a:p>
          <a:p>
            <a:pPr marL="457200" marR="0" lvl="0" indent="0" algn="l" rtl="0">
              <a:spcBef>
                <a:spcPts val="0"/>
              </a:spcBef>
              <a:spcAft>
                <a:spcPts val="0"/>
              </a:spcAft>
              <a:buNone/>
            </a:pPr>
            <a:endParaRPr sz="2100">
              <a:solidFill>
                <a:schemeClr val="dk1"/>
              </a:solidFill>
            </a:endParaRPr>
          </a:p>
          <a:p>
            <a:pPr marL="285750" marR="0" lvl="0" indent="-266700" algn="l" rtl="0">
              <a:spcBef>
                <a:spcPts val="0"/>
              </a:spcBef>
              <a:spcAft>
                <a:spcPts val="0"/>
              </a:spcAft>
              <a:buClr>
                <a:schemeClr val="dk1"/>
              </a:buClr>
              <a:buSzPts val="2100"/>
              <a:buFont typeface="Arial"/>
              <a:buChar char="•"/>
            </a:pPr>
            <a:r>
              <a:rPr lang="en-US" sz="2100">
                <a:solidFill>
                  <a:schemeClr val="dk1"/>
                </a:solidFill>
                <a:latin typeface="Arial"/>
                <a:ea typeface="Arial"/>
                <a:cs typeface="Arial"/>
                <a:sym typeface="Arial"/>
              </a:rPr>
              <a:t>Location TBD but central to Metrowest and South Shore</a:t>
            </a:r>
            <a:endParaRPr sz="2100">
              <a:solidFill>
                <a:schemeClr val="dk1"/>
              </a:solidFill>
              <a:latin typeface="Arial"/>
              <a:ea typeface="Arial"/>
              <a:cs typeface="Arial"/>
              <a:sym typeface="Arial"/>
            </a:endParaRPr>
          </a:p>
          <a:p>
            <a:pPr marL="457200" marR="0" lvl="0" indent="0" algn="l" rtl="0">
              <a:spcBef>
                <a:spcPts val="0"/>
              </a:spcBef>
              <a:spcAft>
                <a:spcPts val="0"/>
              </a:spcAft>
              <a:buNone/>
            </a:pPr>
            <a:endParaRPr sz="2100">
              <a:solidFill>
                <a:schemeClr val="dk1"/>
              </a:solidFill>
            </a:endParaRPr>
          </a:p>
          <a:p>
            <a:pPr marL="285750" marR="0" lvl="0" indent="-266700" algn="l" rtl="0">
              <a:spcBef>
                <a:spcPts val="0"/>
              </a:spcBef>
              <a:spcAft>
                <a:spcPts val="0"/>
              </a:spcAft>
              <a:buClr>
                <a:schemeClr val="dk1"/>
              </a:buClr>
              <a:buSzPts val="2100"/>
              <a:buFont typeface="Arial"/>
              <a:buChar char="•"/>
            </a:pPr>
            <a:r>
              <a:rPr lang="en-US" sz="2100">
                <a:solidFill>
                  <a:schemeClr val="dk1"/>
                </a:solidFill>
                <a:latin typeface="Arial"/>
                <a:ea typeface="Arial"/>
                <a:cs typeface="Arial"/>
                <a:sym typeface="Arial"/>
              </a:rPr>
              <a:t>Interested in helping? Troops, Crews, or Packs – contact Jeff Piazza </a:t>
            </a:r>
            <a:endParaRPr sz="2100">
              <a:solidFill>
                <a:schemeClr val="dk1"/>
              </a:solidFill>
              <a:latin typeface="Arial"/>
              <a:ea typeface="Arial"/>
              <a:cs typeface="Arial"/>
              <a:sym typeface="Arial"/>
            </a:endParaRPr>
          </a:p>
          <a:p>
            <a:pPr marL="742950" marR="0" lvl="1" indent="-254000" algn="l" rtl="0">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Places to help – Registration, car weigh in, race judges</a:t>
            </a:r>
            <a:endParaRPr sz="1900"/>
          </a:p>
        </p:txBody>
      </p:sp>
      <p:sp>
        <p:nvSpPr>
          <p:cNvPr id="83" name="Google Shape;83;p1"/>
          <p:cNvSpPr txBox="1"/>
          <p:nvPr/>
        </p:nvSpPr>
        <p:spPr>
          <a:xfrm>
            <a:off x="2612056" y="299621"/>
            <a:ext cx="5407200" cy="1569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rgbClr val="1F497D"/>
                </a:solidFill>
                <a:latin typeface="Arial"/>
                <a:ea typeface="Arial"/>
                <a:cs typeface="Arial"/>
                <a:sym typeface="Arial"/>
              </a:rPr>
              <a:t>2023 Council Pinewood Derby</a:t>
            </a:r>
            <a:endParaRPr/>
          </a:p>
          <a:p>
            <a:pPr marL="0" marR="0" lvl="0" indent="0" algn="ctr" rtl="0">
              <a:spcBef>
                <a:spcPts val="0"/>
              </a:spcBef>
              <a:spcAft>
                <a:spcPts val="0"/>
              </a:spcAft>
              <a:buNone/>
            </a:pPr>
            <a:r>
              <a:rPr lang="en-US" sz="2400" b="1">
                <a:solidFill>
                  <a:srgbClr val="FF0000"/>
                </a:solidFill>
                <a:latin typeface="Merriweather Sans"/>
                <a:ea typeface="Merriweather Sans"/>
                <a:cs typeface="Merriweather Sans"/>
                <a:sym typeface="Merriweather Sans"/>
              </a:rPr>
              <a:t>May 6, 2023</a:t>
            </a:r>
            <a:endParaRPr/>
          </a:p>
        </p:txBody>
      </p:sp>
      <p:pic>
        <p:nvPicPr>
          <p:cNvPr id="84" name="Google Shape;84;p1" descr="pinewoodderbystart"/>
          <p:cNvPicPr preferRelativeResize="0"/>
          <p:nvPr/>
        </p:nvPicPr>
        <p:blipFill rotWithShape="1">
          <a:blip r:embed="rId3">
            <a:alphaModFix/>
          </a:blip>
          <a:srcRect/>
          <a:stretch/>
        </p:blipFill>
        <p:spPr>
          <a:xfrm>
            <a:off x="51057" y="416300"/>
            <a:ext cx="2560993" cy="1538300"/>
          </a:xfrm>
          <a:prstGeom prst="rect">
            <a:avLst/>
          </a:prstGeom>
          <a:noFill/>
          <a:ln>
            <a:noFill/>
          </a:ln>
        </p:spPr>
      </p:pic>
      <p:pic>
        <p:nvPicPr>
          <p:cNvPr id="85" name="Google Shape;85;p1"/>
          <p:cNvPicPr preferRelativeResize="0"/>
          <p:nvPr/>
        </p:nvPicPr>
        <p:blipFill>
          <a:blip r:embed="rId4">
            <a:alphaModFix/>
          </a:blip>
          <a:stretch>
            <a:fillRect/>
          </a:stretch>
        </p:blipFill>
        <p:spPr>
          <a:xfrm>
            <a:off x="6164300" y="4062262"/>
            <a:ext cx="1531500" cy="1531473"/>
          </a:xfrm>
          <a:prstGeom prst="rect">
            <a:avLst/>
          </a:prstGeom>
          <a:noFill/>
          <a:ln>
            <a:noFill/>
          </a:ln>
        </p:spPr>
      </p:pic>
      <p:sp>
        <p:nvSpPr>
          <p:cNvPr id="86" name="Google Shape;86;p1"/>
          <p:cNvSpPr txBox="1"/>
          <p:nvPr/>
        </p:nvSpPr>
        <p:spPr>
          <a:xfrm>
            <a:off x="6164300" y="3857375"/>
            <a:ext cx="1531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solidFill>
                  <a:srgbClr val="FF0000"/>
                </a:solidFill>
              </a:rPr>
              <a:t>EMAIL JEFF</a:t>
            </a:r>
            <a:endParaRPr sz="1600" b="1">
              <a:solidFill>
                <a:srgbClr val="FF0000"/>
              </a:solidFill>
            </a:endParaRPr>
          </a:p>
        </p:txBody>
      </p:sp>
      <p:pic>
        <p:nvPicPr>
          <p:cNvPr id="87" name="Google Shape;87;p1"/>
          <p:cNvPicPr preferRelativeResize="0"/>
          <p:nvPr/>
        </p:nvPicPr>
        <p:blipFill>
          <a:blip r:embed="rId5">
            <a:alphaModFix/>
          </a:blip>
          <a:stretch>
            <a:fillRect/>
          </a:stretch>
        </p:blipFill>
        <p:spPr>
          <a:xfrm>
            <a:off x="6164300" y="2200125"/>
            <a:ext cx="1531500" cy="1531500"/>
          </a:xfrm>
          <a:prstGeom prst="rect">
            <a:avLst/>
          </a:prstGeom>
          <a:noFill/>
          <a:ln>
            <a:noFill/>
          </a:ln>
        </p:spPr>
      </p:pic>
      <p:sp>
        <p:nvSpPr>
          <p:cNvPr id="88" name="Google Shape;88;p1"/>
          <p:cNvSpPr txBox="1"/>
          <p:nvPr/>
        </p:nvSpPr>
        <p:spPr>
          <a:xfrm>
            <a:off x="6164300" y="1954600"/>
            <a:ext cx="1531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solidFill>
                  <a:srgbClr val="FF0000"/>
                </a:solidFill>
              </a:rPr>
              <a:t>MORE INFO</a:t>
            </a:r>
            <a:endParaRPr sz="1600" b="1">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g1c2a25dd281_0_24"/>
          <p:cNvSpPr txBox="1"/>
          <p:nvPr/>
        </p:nvSpPr>
        <p:spPr>
          <a:xfrm>
            <a:off x="2814266" y="1676400"/>
            <a:ext cx="58725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National Youth Leadership Training is an exciting, action-packed program designed for councils to provide youth members with leadership skills and experience they can use in their home units and in other situations demanding leadership of self and others.                        </a:t>
            </a:r>
            <a:endParaRPr sz="1400" b="0" i="0" u="none" strike="noStrike" cap="none">
              <a:solidFill>
                <a:schemeClr val="dk1"/>
              </a:solidFill>
              <a:latin typeface="Arial"/>
              <a:ea typeface="Arial"/>
              <a:cs typeface="Arial"/>
              <a:sym typeface="Arial"/>
            </a:endParaRPr>
          </a:p>
        </p:txBody>
      </p:sp>
      <p:sp>
        <p:nvSpPr>
          <p:cNvPr id="38" name="Google Shape;38;g1c2a25dd281_0_24"/>
          <p:cNvSpPr txBox="1"/>
          <p:nvPr/>
        </p:nvSpPr>
        <p:spPr>
          <a:xfrm>
            <a:off x="168352" y="382617"/>
            <a:ext cx="8205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1F497D"/>
                </a:solidFill>
                <a:latin typeface="Trebuchet MS"/>
                <a:ea typeface="Trebuchet MS"/>
                <a:cs typeface="Trebuchet MS"/>
                <a:sym typeface="Trebuchet MS"/>
              </a:rPr>
              <a:t>National Youth Leadership Training </a:t>
            </a:r>
            <a:endParaRPr sz="1400" b="1" i="0" u="none" strike="noStrike" cap="none">
              <a:solidFill>
                <a:srgbClr val="1F497D"/>
              </a:solidFill>
              <a:latin typeface="Arial"/>
              <a:ea typeface="Arial"/>
              <a:cs typeface="Arial"/>
              <a:sym typeface="Arial"/>
            </a:endParaRPr>
          </a:p>
        </p:txBody>
      </p:sp>
      <p:sp>
        <p:nvSpPr>
          <p:cNvPr id="39" name="Google Shape;39;g1c2a25dd281_0_24"/>
          <p:cNvSpPr txBox="1"/>
          <p:nvPr/>
        </p:nvSpPr>
        <p:spPr>
          <a:xfrm>
            <a:off x="4057982" y="1091665"/>
            <a:ext cx="3025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C60000"/>
                </a:solidFill>
                <a:latin typeface="Trebuchet MS"/>
                <a:ea typeface="Trebuchet MS"/>
                <a:cs typeface="Trebuchet MS"/>
                <a:sym typeface="Trebuchet MS"/>
              </a:rPr>
              <a:t>Be – Know – Do </a:t>
            </a:r>
            <a:endParaRPr sz="1200" b="1" i="0" u="none" strike="noStrike" cap="none">
              <a:solidFill>
                <a:srgbClr val="C60000"/>
              </a:solidFill>
              <a:latin typeface="Arial"/>
              <a:ea typeface="Arial"/>
              <a:cs typeface="Arial"/>
              <a:sym typeface="Arial"/>
            </a:endParaRPr>
          </a:p>
        </p:txBody>
      </p:sp>
      <p:pic>
        <p:nvPicPr>
          <p:cNvPr id="40" name="Google Shape;40;g1c2a25dd281_0_24" descr="Logo&#10;&#10;Description automatically generated"/>
          <p:cNvPicPr preferRelativeResize="0"/>
          <p:nvPr/>
        </p:nvPicPr>
        <p:blipFill rotWithShape="1">
          <a:blip r:embed="rId3">
            <a:alphaModFix/>
          </a:blip>
          <a:srcRect/>
          <a:stretch/>
        </p:blipFill>
        <p:spPr>
          <a:xfrm>
            <a:off x="685800" y="1027331"/>
            <a:ext cx="2017001" cy="2020669"/>
          </a:xfrm>
          <a:prstGeom prst="rect">
            <a:avLst/>
          </a:prstGeom>
          <a:noFill/>
          <a:ln>
            <a:noFill/>
          </a:ln>
        </p:spPr>
      </p:pic>
      <p:pic>
        <p:nvPicPr>
          <p:cNvPr id="41" name="Google Shape;41;g1c2a25dd281_0_24" descr="Qr code&#10;&#10;Description automatically generated"/>
          <p:cNvPicPr preferRelativeResize="0"/>
          <p:nvPr/>
        </p:nvPicPr>
        <p:blipFill rotWithShape="1">
          <a:blip r:embed="rId4">
            <a:alphaModFix/>
          </a:blip>
          <a:srcRect/>
          <a:stretch/>
        </p:blipFill>
        <p:spPr>
          <a:xfrm>
            <a:off x="206006" y="4114800"/>
            <a:ext cx="1828800" cy="1828800"/>
          </a:xfrm>
          <a:prstGeom prst="rect">
            <a:avLst/>
          </a:prstGeom>
          <a:noFill/>
          <a:ln>
            <a:noFill/>
          </a:ln>
        </p:spPr>
      </p:pic>
      <p:pic>
        <p:nvPicPr>
          <p:cNvPr id="42" name="Google Shape;42;g1c2a25dd281_0_24" descr="Qr code&#10;&#10;Description automatically generated"/>
          <p:cNvPicPr preferRelativeResize="0"/>
          <p:nvPr/>
        </p:nvPicPr>
        <p:blipFill rotWithShape="1">
          <a:blip r:embed="rId5">
            <a:alphaModFix/>
          </a:blip>
          <a:srcRect/>
          <a:stretch/>
        </p:blipFill>
        <p:spPr>
          <a:xfrm>
            <a:off x="6438899" y="3202475"/>
            <a:ext cx="1943100" cy="1943100"/>
          </a:xfrm>
          <a:prstGeom prst="rect">
            <a:avLst/>
          </a:prstGeom>
          <a:noFill/>
          <a:ln>
            <a:noFill/>
          </a:ln>
        </p:spPr>
      </p:pic>
      <p:sp>
        <p:nvSpPr>
          <p:cNvPr id="43" name="Google Shape;43;g1c2a25dd281_0_24"/>
          <p:cNvSpPr txBox="1"/>
          <p:nvPr/>
        </p:nvSpPr>
        <p:spPr>
          <a:xfrm>
            <a:off x="6438899" y="5181600"/>
            <a:ext cx="2057400" cy="646500"/>
          </a:xfrm>
          <a:prstGeom prst="rect">
            <a:avLst/>
          </a:prstGeom>
          <a:solidFill>
            <a:srgbClr val="FDF6C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333333"/>
                </a:solidFill>
                <a:latin typeface="Arial"/>
                <a:ea typeface="Arial"/>
                <a:cs typeface="Arial"/>
                <a:sym typeface="Arial"/>
              </a:rPr>
              <a:t>Camp Resolute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333333"/>
                </a:solidFill>
                <a:latin typeface="Arial"/>
                <a:ea typeface="Arial"/>
                <a:cs typeface="Arial"/>
                <a:sym typeface="Arial"/>
              </a:rPr>
              <a:t>July 30 - August 4 </a:t>
            </a:r>
            <a:endParaRPr sz="1400" b="0" i="0" u="none" strike="noStrike" cap="none">
              <a:solidFill>
                <a:srgbClr val="000000"/>
              </a:solidFill>
              <a:latin typeface="Arial"/>
              <a:ea typeface="Arial"/>
              <a:cs typeface="Arial"/>
              <a:sym typeface="Arial"/>
            </a:endParaRPr>
          </a:p>
        </p:txBody>
      </p:sp>
      <p:sp>
        <p:nvSpPr>
          <p:cNvPr id="44" name="Google Shape;44;g1c2a25dd281_0_24"/>
          <p:cNvSpPr txBox="1"/>
          <p:nvPr/>
        </p:nvSpPr>
        <p:spPr>
          <a:xfrm>
            <a:off x="48724" y="3352800"/>
            <a:ext cx="2196600" cy="646500"/>
          </a:xfrm>
          <a:prstGeom prst="rect">
            <a:avLst/>
          </a:prstGeom>
          <a:solidFill>
            <a:srgbClr val="FDF6C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333333"/>
                </a:solidFill>
                <a:latin typeface="Arial"/>
                <a:ea typeface="Arial"/>
                <a:cs typeface="Arial"/>
                <a:sym typeface="Arial"/>
              </a:rPr>
              <a:t>Camp Squanto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333333"/>
                </a:solidFill>
                <a:latin typeface="Arial"/>
                <a:ea typeface="Arial"/>
                <a:cs typeface="Arial"/>
                <a:sym typeface="Arial"/>
              </a:rPr>
              <a:t>June 25 – June 30 </a:t>
            </a:r>
            <a:endParaRPr sz="1400" b="0" i="0" u="none" strike="noStrike" cap="none">
              <a:solidFill>
                <a:srgbClr val="000000"/>
              </a:solidFill>
              <a:latin typeface="Arial"/>
              <a:ea typeface="Arial"/>
              <a:cs typeface="Arial"/>
              <a:sym typeface="Arial"/>
            </a:endParaRPr>
          </a:p>
        </p:txBody>
      </p:sp>
      <p:sp>
        <p:nvSpPr>
          <p:cNvPr id="45" name="Google Shape;45;g1c2a25dd281_0_24"/>
          <p:cNvSpPr txBox="1"/>
          <p:nvPr/>
        </p:nvSpPr>
        <p:spPr>
          <a:xfrm>
            <a:off x="2017000" y="3677866"/>
            <a:ext cx="3774300" cy="2586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33333"/>
                </a:solidFill>
                <a:latin typeface="Arial"/>
                <a:ea typeface="Arial"/>
                <a:cs typeface="Arial"/>
                <a:sym typeface="Arial"/>
              </a:rPr>
              <a:t>Registration is now OPEN!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Follow the Codes for more information on both Courses! </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Every Unit Leader Deserves TRAINED YOUTH!!</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Youth and Adult Staff opportunities are available for both courses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8"/>
          <p:cNvSpPr txBox="1">
            <a:spLocks noGrp="1"/>
          </p:cNvSpPr>
          <p:nvPr>
            <p:ph type="title"/>
          </p:nvPr>
        </p:nvSpPr>
        <p:spPr>
          <a:xfrm>
            <a:off x="913500" y="196725"/>
            <a:ext cx="7317000" cy="1122000"/>
          </a:xfrm>
          <a:prstGeom prst="rect">
            <a:avLst/>
          </a:prstGeom>
          <a:noFill/>
          <a:ln>
            <a:noFill/>
          </a:ln>
        </p:spPr>
        <p:txBody>
          <a:bodyPr spcFirstLastPara="1" wrap="square" lIns="68569" tIns="34275" rIns="68569" bIns="34275" anchor="ctr" anchorCtr="0">
            <a:noAutofit/>
          </a:bodyPr>
          <a:lstStyle/>
          <a:p>
            <a:pPr algn="ctr"/>
            <a:r>
              <a:rPr lang="en-US"/>
              <a:t>Welcome to our Virtual Roundtable</a:t>
            </a:r>
            <a:endParaRPr/>
          </a:p>
        </p:txBody>
      </p:sp>
      <p:graphicFrame>
        <p:nvGraphicFramePr>
          <p:cNvPr id="388" name="Google Shape;388;p58"/>
          <p:cNvGraphicFramePr/>
          <p:nvPr>
            <p:extLst>
              <p:ext uri="{D42A27DB-BD31-4B8C-83A1-F6EECF244321}">
                <p14:modId xmlns:p14="http://schemas.microsoft.com/office/powerpoint/2010/main" val="4163735620"/>
              </p:ext>
            </p:extLst>
          </p:nvPr>
        </p:nvGraphicFramePr>
        <p:xfrm>
          <a:off x="1285369" y="1743806"/>
          <a:ext cx="4719488" cy="2441316"/>
        </p:xfrm>
        <a:graphic>
          <a:graphicData uri="http://schemas.openxmlformats.org/drawingml/2006/table">
            <a:tbl>
              <a:tblPr>
                <a:noFill/>
              </a:tblPr>
              <a:tblGrid>
                <a:gridCol w="3857625">
                  <a:extLst>
                    <a:ext uri="{9D8B030D-6E8A-4147-A177-3AD203B41FA5}">
                      <a16:colId xmlns:a16="http://schemas.microsoft.com/office/drawing/2014/main" val="20000"/>
                    </a:ext>
                  </a:extLst>
                </a:gridCol>
                <a:gridCol w="861863">
                  <a:extLst>
                    <a:ext uri="{9D8B030D-6E8A-4147-A177-3AD203B41FA5}">
                      <a16:colId xmlns:a16="http://schemas.microsoft.com/office/drawing/2014/main" val="20001"/>
                    </a:ext>
                  </a:extLst>
                </a:gridCol>
              </a:tblGrid>
              <a:tr h="411458">
                <a:tc>
                  <a:txBody>
                    <a:bodyPr/>
                    <a:lstStyle/>
                    <a:p>
                      <a:pPr marL="0" lvl="0" indent="0" algn="l" rtl="0">
                        <a:spcBef>
                          <a:spcPts val="0"/>
                        </a:spcBef>
                        <a:spcAft>
                          <a:spcPts val="0"/>
                        </a:spcAft>
                        <a:buNone/>
                      </a:pPr>
                      <a:r>
                        <a:rPr lang="en-US" sz="1800"/>
                        <a:t>Welcome</a:t>
                      </a:r>
                      <a:endParaRPr sz="1800"/>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100"/>
                        <a:t>1 minute</a:t>
                      </a:r>
                      <a:endParaRPr sz="1100"/>
                    </a:p>
                  </a:txBody>
                  <a:tcPr marL="68569" marR="68569" marT="68569" marB="685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4026">
                <a:tc>
                  <a:txBody>
                    <a:bodyPr/>
                    <a:lstStyle/>
                    <a:p>
                      <a:pPr marL="0" lvl="0" indent="0" algn="l" rtl="0">
                        <a:lnSpc>
                          <a:spcPct val="90000"/>
                        </a:lnSpc>
                        <a:spcBef>
                          <a:spcPts val="640"/>
                        </a:spcBef>
                        <a:spcAft>
                          <a:spcPts val="0"/>
                        </a:spcAft>
                        <a:buNone/>
                      </a:pPr>
                      <a:r>
                        <a:rPr lang="en-US" sz="18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Opening</a:t>
                      </a:r>
                      <a:r>
                        <a:rPr lang="en-US" sz="1800" dirty="0">
                          <a:solidFill>
                            <a:schemeClr val="dk1"/>
                          </a:solidFill>
                          <a:latin typeface="Calibri"/>
                          <a:ea typeface="Calibri"/>
                          <a:cs typeface="Calibri"/>
                          <a:sym typeface="Calibri"/>
                        </a:rPr>
                        <a:t> </a:t>
                      </a:r>
                      <a:endParaRPr sz="1800" dirty="0"/>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100"/>
                        <a:t>3 minute</a:t>
                      </a:r>
                      <a:endParaRPr sz="1100"/>
                    </a:p>
                  </a:txBody>
                  <a:tcPr marL="68569" marR="68569" marT="68569" marB="685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11458">
                <a:tc>
                  <a:txBody>
                    <a:bodyPr/>
                    <a:lstStyle/>
                    <a:p>
                      <a:pPr marL="0" lvl="0" indent="0" algn="l" rtl="0">
                        <a:spcBef>
                          <a:spcPts val="0"/>
                        </a:spcBef>
                        <a:spcAft>
                          <a:spcPts val="0"/>
                        </a:spcAft>
                        <a:buNone/>
                      </a:pPr>
                      <a:r>
                        <a:rPr lang="en-US" sz="1800" dirty="0"/>
                        <a:t>Introductions</a:t>
                      </a:r>
                      <a:endParaRPr sz="1800" dirty="0"/>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100" dirty="0"/>
                        <a:t>1 minute</a:t>
                      </a:r>
                      <a:endParaRPr sz="1100" dirty="0"/>
                    </a:p>
                  </a:txBody>
                  <a:tcPr marL="68569" marR="68569" marT="68569" marB="685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11458">
                <a:tc>
                  <a:txBody>
                    <a:bodyPr/>
                    <a:lstStyle/>
                    <a:p>
                      <a:pPr marL="0" lvl="0" indent="0" algn="l" rtl="0">
                        <a:spcBef>
                          <a:spcPts val="0"/>
                        </a:spcBef>
                        <a:spcAft>
                          <a:spcPts val="0"/>
                        </a:spcAft>
                        <a:buClr>
                          <a:schemeClr val="dk1"/>
                        </a:buClr>
                        <a:buSzPts val="1100"/>
                        <a:buFont typeface="Arial"/>
                        <a:buNone/>
                      </a:pPr>
                      <a:r>
                        <a:rPr lang="en-US" sz="1800" dirty="0">
                          <a:solidFill>
                            <a:schemeClr val="dk1"/>
                          </a:solidFill>
                        </a:rPr>
                        <a:t>District News/Updates</a:t>
                      </a:r>
                      <a:endParaRPr sz="1800" dirty="0"/>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Clr>
                          <a:schemeClr val="dk1"/>
                        </a:buClr>
                        <a:buSzPts val="1100"/>
                        <a:buFont typeface="Arial"/>
                        <a:buNone/>
                      </a:pPr>
                      <a:r>
                        <a:rPr lang="en-US" sz="1100" dirty="0">
                          <a:solidFill>
                            <a:schemeClr val="dk1"/>
                          </a:solidFill>
                        </a:rPr>
                        <a:t>2 minutes</a:t>
                      </a:r>
                      <a:endParaRPr sz="1100" dirty="0"/>
                    </a:p>
                  </a:txBody>
                  <a:tcPr marL="68569" marR="68569" marT="68569" marB="685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1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chemeClr val="dk1"/>
                          </a:solidFill>
                        </a:rPr>
                        <a:t>Dealing with Rising Costs</a:t>
                      </a: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100" dirty="0">
                          <a:solidFill>
                            <a:schemeClr val="dk1"/>
                          </a:solidFill>
                        </a:rPr>
                        <a:t>20 minutes</a:t>
                      </a:r>
                      <a:endParaRPr sz="1100" dirty="0">
                        <a:solidFill>
                          <a:schemeClr val="dk1"/>
                        </a:solidFill>
                      </a:endParaRPr>
                    </a:p>
                  </a:txBody>
                  <a:tcPr marL="68569" marR="68569" marT="68569" marB="685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1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solidFill>
                            <a:schemeClr val="dk1"/>
                          </a:solidFill>
                        </a:rPr>
                        <a:t>Open Discussions</a:t>
                      </a:r>
                    </a:p>
                  </a:txBody>
                  <a:tcPr marL="68569" marR="68569" marT="68569" marB="6856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US" sz="1100" dirty="0">
                          <a:solidFill>
                            <a:schemeClr val="dk1"/>
                          </a:solidFill>
                        </a:rPr>
                        <a:t>20 minutes</a:t>
                      </a:r>
                      <a:endParaRPr sz="1100" dirty="0">
                        <a:solidFill>
                          <a:schemeClr val="dk1"/>
                        </a:solidFill>
                      </a:endParaRPr>
                    </a:p>
                  </a:txBody>
                  <a:tcPr marL="68569" marR="68569" marT="68569" marB="685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302534"/>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4089784" y="1876475"/>
            <a:ext cx="4656900" cy="349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dirty="0">
                <a:solidFill>
                  <a:schemeClr val="dk1"/>
                </a:solidFill>
                <a:latin typeface="Arial"/>
                <a:ea typeface="Arial"/>
                <a:cs typeface="Arial"/>
                <a:sym typeface="Arial"/>
              </a:rPr>
              <a:t>Mayflower Council Training Committee is seeking Youth and Adult staff to serve as members on our exciting courses! Please follow the code to complete our Staff Interest Survey </a:t>
            </a:r>
            <a:endParaRPr sz="1300" dirty="0"/>
          </a:p>
          <a:p>
            <a:pPr marL="0" marR="0" lvl="0" indent="0" algn="l" rtl="0">
              <a:spcBef>
                <a:spcPts val="0"/>
              </a:spcBef>
              <a:spcAft>
                <a:spcPts val="0"/>
              </a:spcAft>
              <a:buNone/>
            </a:pPr>
            <a:endParaRPr sz="1900" dirty="0">
              <a:solidFill>
                <a:schemeClr val="dk1"/>
              </a:solidFill>
              <a:latin typeface="Arial"/>
              <a:ea typeface="Arial"/>
              <a:cs typeface="Arial"/>
              <a:sym typeface="Arial"/>
            </a:endParaRPr>
          </a:p>
          <a:p>
            <a:pPr marL="0" marR="0" lvl="0" indent="0" algn="l" rtl="0">
              <a:spcBef>
                <a:spcPts val="0"/>
              </a:spcBef>
              <a:spcAft>
                <a:spcPts val="0"/>
              </a:spcAft>
              <a:buNone/>
            </a:pPr>
            <a:r>
              <a:rPr lang="en-US" sz="1600" dirty="0">
                <a:solidFill>
                  <a:schemeClr val="dk1"/>
                </a:solidFill>
                <a:latin typeface="Arial"/>
                <a:ea typeface="Arial"/>
                <a:cs typeface="Arial"/>
                <a:sym typeface="Arial"/>
              </a:rPr>
              <a:t>The NYLT Courses are:</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Camp Squanto June 25-30</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Camp Resolute July 30 - August 4</a:t>
            </a:r>
            <a:endParaRPr dirty="0"/>
          </a:p>
          <a:p>
            <a:pPr marL="285750" marR="0" lvl="0" indent="-285750" algn="l" rtl="0">
              <a:spcBef>
                <a:spcPts val="0"/>
              </a:spcBef>
              <a:spcAft>
                <a:spcPts val="0"/>
              </a:spcAft>
              <a:buClr>
                <a:schemeClr val="dk1"/>
              </a:buClr>
              <a:buSzPts val="1600"/>
              <a:buFont typeface="Arial"/>
              <a:buChar char="•"/>
            </a:pPr>
            <a:r>
              <a:rPr lang="en-US" sz="1600" dirty="0">
                <a:solidFill>
                  <a:schemeClr val="dk1"/>
                </a:solidFill>
                <a:latin typeface="Arial"/>
                <a:ea typeface="Arial"/>
                <a:cs typeface="Arial"/>
                <a:sym typeface="Arial"/>
              </a:rPr>
              <a:t>Registration will open soon</a:t>
            </a:r>
            <a:endParaRPr dirty="0"/>
          </a:p>
        </p:txBody>
      </p:sp>
      <p:sp>
        <p:nvSpPr>
          <p:cNvPr id="82" name="Google Shape;82;p1"/>
          <p:cNvSpPr txBox="1"/>
          <p:nvPr/>
        </p:nvSpPr>
        <p:spPr>
          <a:xfrm>
            <a:off x="1584707" y="185147"/>
            <a:ext cx="69498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0070C0"/>
                </a:solidFill>
                <a:latin typeface="Trebuchet MS"/>
                <a:ea typeface="Trebuchet MS"/>
                <a:cs typeface="Trebuchet MS"/>
                <a:sym typeface="Trebuchet MS"/>
              </a:rPr>
              <a:t>National Youth Leadership Training</a:t>
            </a:r>
            <a:r>
              <a:rPr lang="en-US" sz="4000" b="1">
                <a:solidFill>
                  <a:srgbClr val="0070C0"/>
                </a:solidFill>
                <a:latin typeface="Trebuchet MS"/>
                <a:ea typeface="Trebuchet MS"/>
                <a:cs typeface="Trebuchet MS"/>
                <a:sym typeface="Trebuchet MS"/>
              </a:rPr>
              <a:t> </a:t>
            </a:r>
            <a:endParaRPr/>
          </a:p>
        </p:txBody>
      </p:sp>
      <p:pic>
        <p:nvPicPr>
          <p:cNvPr id="83" name="Google Shape;83;p1" descr="Logo&#10;&#10;Description automatically generated"/>
          <p:cNvPicPr preferRelativeResize="0"/>
          <p:nvPr/>
        </p:nvPicPr>
        <p:blipFill rotWithShape="1">
          <a:blip r:embed="rId3">
            <a:alphaModFix/>
          </a:blip>
          <a:srcRect/>
          <a:stretch/>
        </p:blipFill>
        <p:spPr>
          <a:xfrm>
            <a:off x="169098" y="113729"/>
            <a:ext cx="1428280" cy="1449846"/>
          </a:xfrm>
          <a:prstGeom prst="rect">
            <a:avLst/>
          </a:prstGeom>
          <a:noFill/>
          <a:ln>
            <a:noFill/>
          </a:ln>
        </p:spPr>
      </p:pic>
      <p:pic>
        <p:nvPicPr>
          <p:cNvPr id="84" name="Google Shape;84;p1" descr="Qr code&#10;&#10;Description automatically generated"/>
          <p:cNvPicPr preferRelativeResize="0"/>
          <p:nvPr/>
        </p:nvPicPr>
        <p:blipFill rotWithShape="1">
          <a:blip r:embed="rId4">
            <a:alphaModFix/>
          </a:blip>
          <a:srcRect/>
          <a:stretch/>
        </p:blipFill>
        <p:spPr>
          <a:xfrm>
            <a:off x="313968" y="1660778"/>
            <a:ext cx="3550860" cy="3541374"/>
          </a:xfrm>
          <a:prstGeom prst="rect">
            <a:avLst/>
          </a:prstGeom>
          <a:noFill/>
          <a:ln>
            <a:noFill/>
          </a:ln>
        </p:spPr>
      </p:pic>
      <p:sp>
        <p:nvSpPr>
          <p:cNvPr id="85" name="Google Shape;85;p1"/>
          <p:cNvSpPr txBox="1"/>
          <p:nvPr/>
        </p:nvSpPr>
        <p:spPr>
          <a:xfrm>
            <a:off x="237771" y="5669746"/>
            <a:ext cx="1909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FF0000"/>
                </a:solidFill>
                <a:latin typeface="Arial"/>
                <a:ea typeface="Arial"/>
                <a:cs typeface="Arial"/>
                <a:sym typeface="Arial"/>
              </a:rPr>
              <a:t>Email For More Info</a:t>
            </a:r>
            <a:endParaRPr sz="1400" b="1">
              <a:solidFill>
                <a:srgbClr val="FF0000"/>
              </a:solidFill>
              <a:latin typeface="Arial"/>
              <a:ea typeface="Arial"/>
              <a:cs typeface="Arial"/>
              <a:sym typeface="Arial"/>
            </a:endParaRPr>
          </a:p>
        </p:txBody>
      </p:sp>
      <p:pic>
        <p:nvPicPr>
          <p:cNvPr id="86" name="Google Shape;86;p1" descr="Qr code&#10;&#10;Description automatically generated"/>
          <p:cNvPicPr preferRelativeResize="0"/>
          <p:nvPr/>
        </p:nvPicPr>
        <p:blipFill rotWithShape="1">
          <a:blip r:embed="rId5">
            <a:alphaModFix/>
          </a:blip>
          <a:srcRect/>
          <a:stretch/>
        </p:blipFill>
        <p:spPr>
          <a:xfrm>
            <a:off x="2593330" y="5140179"/>
            <a:ext cx="1301409" cy="1301409"/>
          </a:xfrm>
          <a:prstGeom prst="rect">
            <a:avLst/>
          </a:prstGeom>
          <a:noFill/>
          <a:ln>
            <a:noFill/>
          </a:ln>
        </p:spPr>
      </p:pic>
      <p:sp>
        <p:nvSpPr>
          <p:cNvPr id="87" name="Google Shape;87;p1"/>
          <p:cNvSpPr/>
          <p:nvPr/>
        </p:nvSpPr>
        <p:spPr>
          <a:xfrm>
            <a:off x="2090845" y="5700334"/>
            <a:ext cx="550200" cy="246600"/>
          </a:xfrm>
          <a:prstGeom prst="rightArrow">
            <a:avLst>
              <a:gd name="adj1" fmla="val 50000"/>
              <a:gd name="adj2" fmla="val 50000"/>
            </a:avLst>
          </a:prstGeom>
          <a:solidFill>
            <a:schemeClr val="accent1"/>
          </a:solidFill>
          <a:ln w="19050" cap="flat" cmpd="sng">
            <a:solidFill>
              <a:srgbClr val="5074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3969226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g1c2a20de967_0_19"/>
          <p:cNvSpPr txBox="1"/>
          <p:nvPr/>
        </p:nvSpPr>
        <p:spPr>
          <a:xfrm>
            <a:off x="609600" y="2057400"/>
            <a:ext cx="5961300" cy="3786600"/>
          </a:xfrm>
          <a:prstGeom prst="rect">
            <a:avLst/>
          </a:prstGeom>
          <a:noFill/>
          <a:ln>
            <a:noFill/>
          </a:ln>
        </p:spPr>
        <p:txBody>
          <a:bodyPr spcFirstLastPara="1" wrap="square" lIns="91425" tIns="45700" rIns="91425" bIns="45700" anchor="t" anchorCtr="0">
            <a:spAutoFit/>
          </a:bodyPr>
          <a:lstStyle/>
          <a:p>
            <a:pPr marL="5715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Cape Cod Fair Grounds, Falmouth, MA</a:t>
            </a:r>
            <a:endParaRPr sz="1400" b="0" i="0" u="none" strike="noStrike" cap="none">
              <a:solidFill>
                <a:schemeClr val="dk1"/>
              </a:solidFill>
              <a:latin typeface="Arial"/>
              <a:ea typeface="Arial"/>
              <a:cs typeface="Arial"/>
              <a:sym typeface="Arial"/>
            </a:endParaRPr>
          </a:p>
          <a:p>
            <a:pPr marL="5715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Hosted by Mayflower, Heart of New England, Spirit of Adventure, Western Mass, Narragansett, Cape &amp; Islands, and Connecticut Rivers Councils</a:t>
            </a:r>
            <a:endParaRPr sz="1400" b="0" i="0" u="none" strike="noStrike" cap="none">
              <a:solidFill>
                <a:schemeClr val="dk1"/>
              </a:solidFill>
              <a:latin typeface="Arial"/>
              <a:ea typeface="Arial"/>
              <a:cs typeface="Arial"/>
              <a:sym typeface="Arial"/>
            </a:endParaRPr>
          </a:p>
          <a:p>
            <a:pPr marL="5715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Helvetica Neue"/>
                <a:ea typeface="Helvetica Neue"/>
                <a:cs typeface="Helvetica Neue"/>
                <a:sym typeface="Helvetica Neue"/>
              </a:rPr>
              <a:t>Action Centers, Exhibits, Tranquility Base, Trading Post, Snack Bar, patch trading, entertainment, and much more</a:t>
            </a:r>
            <a:endParaRPr sz="1400" b="0" i="0" u="none" strike="noStrike" cap="none">
              <a:solidFill>
                <a:schemeClr val="dk1"/>
              </a:solidFill>
              <a:latin typeface="Arial"/>
              <a:ea typeface="Arial"/>
              <a:cs typeface="Arial"/>
              <a:sym typeface="Arial"/>
            </a:endParaRPr>
          </a:p>
          <a:p>
            <a:pPr marL="5715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Helvetica Neue"/>
                <a:ea typeface="Helvetica Neue"/>
                <a:cs typeface="Helvetica Neue"/>
                <a:sym typeface="Helvetica Neue"/>
              </a:rPr>
              <a:t>Make a site deposit now which applies to your unit registration.</a:t>
            </a:r>
            <a:endParaRPr sz="1400" b="0" i="0" u="none" strike="noStrike" cap="none">
              <a:solidFill>
                <a:schemeClr val="dk1"/>
              </a:solidFill>
              <a:latin typeface="Arial"/>
              <a:ea typeface="Arial"/>
              <a:cs typeface="Arial"/>
              <a:sym typeface="Arial"/>
            </a:endParaRPr>
          </a:p>
          <a:p>
            <a:pPr marL="571500" marR="0" lvl="0" indent="-342900" algn="l" rtl="0">
              <a:lnSpc>
                <a:spcPct val="100000"/>
              </a:lnSpc>
              <a:spcBef>
                <a:spcPts val="0"/>
              </a:spcBef>
              <a:spcAft>
                <a:spcPts val="0"/>
              </a:spcAft>
              <a:buClr>
                <a:schemeClr val="dk1"/>
              </a:buClr>
              <a:buSzPts val="2000"/>
              <a:buFont typeface="Arial"/>
              <a:buChar char="•"/>
            </a:pPr>
            <a:r>
              <a:rPr lang="en-US" sz="20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https://massjam.org/</a:t>
            </a:r>
            <a:r>
              <a:rPr lang="en-US" sz="20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Helvetica Neue"/>
                <a:ea typeface="Helvetica Neue"/>
                <a:cs typeface="Helvetica Neue"/>
                <a:sym typeface="Helvetica Neue"/>
              </a:rPr>
              <a:t>to volunteer for Mayflower Council Staff</a:t>
            </a:r>
            <a:endParaRPr sz="2000" b="0" i="0" u="none" strike="noStrike" cap="none">
              <a:solidFill>
                <a:schemeClr val="dk1"/>
              </a:solidFill>
              <a:latin typeface="Helvetica Neue"/>
              <a:ea typeface="Helvetica Neue"/>
              <a:cs typeface="Helvetica Neue"/>
              <a:sym typeface="Helvetica Neue"/>
            </a:endParaRPr>
          </a:p>
        </p:txBody>
      </p:sp>
      <p:sp>
        <p:nvSpPr>
          <p:cNvPr id="38" name="Google Shape;38;g1c2a20de967_0_19"/>
          <p:cNvSpPr txBox="1"/>
          <p:nvPr/>
        </p:nvSpPr>
        <p:spPr>
          <a:xfrm>
            <a:off x="2286000" y="367696"/>
            <a:ext cx="6096000" cy="169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Oswald"/>
              <a:buNone/>
            </a:pPr>
            <a:r>
              <a:rPr lang="en-US" sz="3600" b="1" i="0" u="none" strike="noStrike" cap="none">
                <a:solidFill>
                  <a:srgbClr val="1F497D"/>
                </a:solidFill>
                <a:latin typeface="Trebuchet MS"/>
                <a:ea typeface="Trebuchet MS"/>
                <a:cs typeface="Trebuchet MS"/>
                <a:sym typeface="Trebuchet MS"/>
              </a:rPr>
              <a:t>MassJam ’23</a:t>
            </a:r>
            <a:endParaRPr sz="3600" b="0" i="0" u="none" strike="noStrike" cap="none">
              <a:solidFill>
                <a:srgbClr val="1F497D"/>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0000"/>
              </a:buClr>
              <a:buSzPts val="3200"/>
              <a:buFont typeface="Oswald"/>
              <a:buNone/>
            </a:pPr>
            <a:r>
              <a:rPr lang="en-US" sz="3600" b="1" i="0" u="none" strike="noStrike" cap="none">
                <a:solidFill>
                  <a:srgbClr val="1F497D"/>
                </a:solidFill>
                <a:latin typeface="Trebuchet MS"/>
                <a:ea typeface="Trebuchet MS"/>
                <a:cs typeface="Trebuchet MS"/>
                <a:sym typeface="Trebuchet MS"/>
              </a:rPr>
              <a:t>Registration Is Now Open!</a:t>
            </a:r>
            <a:endParaRPr sz="3600" b="0" i="0" u="none" strike="noStrike" cap="none">
              <a:solidFill>
                <a:srgbClr val="1F497D"/>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2060"/>
              </a:buClr>
              <a:buSzPts val="3200"/>
              <a:buFont typeface="Oswald"/>
              <a:buNone/>
            </a:pPr>
            <a:r>
              <a:rPr lang="en-US" sz="3200" b="1" i="0" u="none" strike="noStrike" cap="none">
                <a:solidFill>
                  <a:srgbClr val="C60000"/>
                </a:solidFill>
                <a:latin typeface="Trebuchet MS"/>
                <a:ea typeface="Trebuchet MS"/>
                <a:cs typeface="Trebuchet MS"/>
                <a:sym typeface="Trebuchet MS"/>
              </a:rPr>
              <a:t>October 6-9, 2023</a:t>
            </a:r>
            <a:endParaRPr sz="1400" b="0" i="0" u="none" strike="noStrike" cap="none">
              <a:solidFill>
                <a:srgbClr val="C60000"/>
              </a:solidFill>
              <a:latin typeface="Trebuchet MS"/>
              <a:ea typeface="Trebuchet MS"/>
              <a:cs typeface="Trebuchet MS"/>
              <a:sym typeface="Trebuchet MS"/>
            </a:endParaRPr>
          </a:p>
        </p:txBody>
      </p:sp>
      <p:pic>
        <p:nvPicPr>
          <p:cNvPr id="39" name="Google Shape;39;g1c2a20de967_0_19" descr="Text&#10;&#10;Description automatically generated with medium confidence"/>
          <p:cNvPicPr preferRelativeResize="0"/>
          <p:nvPr/>
        </p:nvPicPr>
        <p:blipFill rotWithShape="1">
          <a:blip r:embed="rId4">
            <a:alphaModFix/>
          </a:blip>
          <a:srcRect/>
          <a:stretch/>
        </p:blipFill>
        <p:spPr>
          <a:xfrm>
            <a:off x="273930" y="175155"/>
            <a:ext cx="2233599" cy="1882246"/>
          </a:xfrm>
          <a:prstGeom prst="rect">
            <a:avLst/>
          </a:prstGeom>
          <a:noFill/>
          <a:ln>
            <a:noFill/>
          </a:ln>
        </p:spPr>
      </p:pic>
      <p:pic>
        <p:nvPicPr>
          <p:cNvPr id="40" name="Google Shape;40;g1c2a20de967_0_19"/>
          <p:cNvPicPr preferRelativeResize="0"/>
          <p:nvPr/>
        </p:nvPicPr>
        <p:blipFill rotWithShape="1">
          <a:blip r:embed="rId5">
            <a:alphaModFix/>
          </a:blip>
          <a:srcRect/>
          <a:stretch/>
        </p:blipFill>
        <p:spPr>
          <a:xfrm>
            <a:off x="6790500" y="2840675"/>
            <a:ext cx="1479699" cy="1882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9"/>
          <p:cNvSpPr txBox="1">
            <a:spLocks noGrp="1"/>
          </p:cNvSpPr>
          <p:nvPr>
            <p:ph type="title"/>
          </p:nvPr>
        </p:nvSpPr>
        <p:spPr>
          <a:prstGeom prst="rect">
            <a:avLst/>
          </a:prstGeom>
        </p:spPr>
        <p:txBody>
          <a:bodyPr spcFirstLastPara="1" wrap="square" lIns="34275" tIns="34275" rIns="34275" bIns="34275" anchor="t" anchorCtr="0">
            <a:noAutofit/>
          </a:bodyPr>
          <a:lstStyle/>
          <a:p>
            <a:r>
              <a:rPr lang="en-US" sz="3600" dirty="0"/>
              <a:t>Please Sign in</a:t>
            </a:r>
            <a:endParaRPr sz="3600" dirty="0"/>
          </a:p>
        </p:txBody>
      </p:sp>
      <p:sp>
        <p:nvSpPr>
          <p:cNvPr id="394" name="Google Shape;394;p59"/>
          <p:cNvSpPr txBox="1">
            <a:spLocks noGrp="1"/>
          </p:cNvSpPr>
          <p:nvPr>
            <p:ph type="body" idx="1"/>
          </p:nvPr>
        </p:nvSpPr>
        <p:spPr>
          <a:prstGeom prst="rect">
            <a:avLst/>
          </a:prstGeom>
          <a:ln w="9525" cap="flat" cmpd="sng">
            <a:solidFill>
              <a:schemeClr val="lt1"/>
            </a:solidFill>
            <a:prstDash val="solid"/>
            <a:round/>
            <a:headEnd type="none" w="sm" len="sm"/>
            <a:tailEnd type="none" w="sm" len="sm"/>
          </a:ln>
        </p:spPr>
        <p:txBody>
          <a:bodyPr spcFirstLastPara="1" wrap="square" lIns="68569" tIns="34275" rIns="68569" bIns="34275" anchor="t" anchorCtr="0">
            <a:noAutofit/>
          </a:bodyPr>
          <a:lstStyle/>
          <a:p>
            <a:pPr marL="0" indent="0">
              <a:buNone/>
            </a:pPr>
            <a:r>
              <a:rPr lang="en-US" dirty="0"/>
              <a:t>It helps us understand how we are doing and </a:t>
            </a:r>
            <a:endParaRPr dirty="0"/>
          </a:p>
          <a:p>
            <a:pPr marL="0" indent="0">
              <a:buNone/>
            </a:pPr>
            <a:r>
              <a:rPr lang="en-US" dirty="0"/>
              <a:t>how we can improve your experience.</a:t>
            </a:r>
            <a:endParaRPr dirty="0"/>
          </a:p>
          <a:p>
            <a:pPr marL="0" indent="0">
              <a:buNone/>
            </a:pPr>
            <a:endParaRPr dirty="0"/>
          </a:p>
          <a:p>
            <a:pPr marL="0" indent="0">
              <a:buNone/>
            </a:pPr>
            <a:r>
              <a:rPr lang="en-US" sz="2400" dirty="0">
                <a:solidFill>
                  <a:srgbClr val="0070C0"/>
                </a:solidFill>
              </a:rPr>
              <a:t>https://forms.gle/EoFgZX42i7nFnLMm8</a:t>
            </a:r>
            <a:endParaRPr dirty="0"/>
          </a:p>
        </p:txBody>
      </p:sp>
      <p:pic>
        <p:nvPicPr>
          <p:cNvPr id="3" name="Picture 2">
            <a:extLst>
              <a:ext uri="{FF2B5EF4-FFF2-40B4-BE49-F238E27FC236}">
                <a16:creationId xmlns:a16="http://schemas.microsoft.com/office/drawing/2014/main" id="{4B40DDCB-0C1B-7C68-74A5-A048F9D6A46C}"/>
              </a:ext>
            </a:extLst>
          </p:cNvPr>
          <p:cNvPicPr>
            <a:picLocks noChangeAspect="1"/>
          </p:cNvPicPr>
          <p:nvPr/>
        </p:nvPicPr>
        <p:blipFill>
          <a:blip r:embed="rId3"/>
          <a:stretch>
            <a:fillRect/>
          </a:stretch>
        </p:blipFill>
        <p:spPr>
          <a:xfrm>
            <a:off x="6258560" y="3164840"/>
            <a:ext cx="2077720" cy="20777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0"/>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r>
              <a:rPr lang="en-US" sz="3600" dirty="0"/>
              <a:t>Headwaters Roundtable team</a:t>
            </a:r>
            <a:endParaRPr sz="3600" dirty="0"/>
          </a:p>
        </p:txBody>
      </p:sp>
      <p:sp>
        <p:nvSpPr>
          <p:cNvPr id="402" name="Google Shape;402;p60"/>
          <p:cNvSpPr txBox="1">
            <a:spLocks noGrp="1"/>
          </p:cNvSpPr>
          <p:nvPr>
            <p:ph type="body" idx="1"/>
          </p:nvPr>
        </p:nvSpPr>
        <p:spPr>
          <a:prstGeom prst="rect">
            <a:avLst/>
          </a:prstGeom>
        </p:spPr>
        <p:txBody>
          <a:bodyPr spcFirstLastPara="1" wrap="square" lIns="68569" tIns="34275" rIns="68569" bIns="34275" anchor="t" anchorCtr="0">
            <a:noAutofit/>
          </a:bodyPr>
          <a:lstStyle/>
          <a:p>
            <a:pPr marL="0" indent="0">
              <a:spcBef>
                <a:spcPts val="270"/>
              </a:spcBef>
              <a:buSzPts val="1100"/>
              <a:buNone/>
            </a:pPr>
            <a:r>
              <a:rPr lang="en-US" sz="2250" dirty="0">
                <a:latin typeface="Arial"/>
                <a:ea typeface="Arial"/>
                <a:cs typeface="Arial"/>
                <a:sym typeface="Arial"/>
              </a:rPr>
              <a:t>Karen Nardone - Roundtable Commissioner</a:t>
            </a:r>
            <a:endParaRPr sz="2250" dirty="0">
              <a:latin typeface="Arial"/>
              <a:ea typeface="Arial"/>
              <a:cs typeface="Arial"/>
              <a:sym typeface="Arial"/>
            </a:endParaRPr>
          </a:p>
          <a:p>
            <a:pPr marL="0" indent="0">
              <a:spcBef>
                <a:spcPts val="270"/>
              </a:spcBef>
              <a:buSzPts val="1100"/>
              <a:buNone/>
            </a:pPr>
            <a:r>
              <a:rPr lang="en-US" sz="2250" dirty="0">
                <a:latin typeface="Arial"/>
                <a:ea typeface="Arial"/>
                <a:cs typeface="Arial"/>
                <a:sym typeface="Arial"/>
              </a:rPr>
              <a:t>Quint Roth - Roundtable Commissioner</a:t>
            </a:r>
            <a:endParaRPr sz="2250" dirty="0">
              <a:latin typeface="Arial"/>
              <a:ea typeface="Arial"/>
              <a:cs typeface="Arial"/>
              <a:sym typeface="Arial"/>
            </a:endParaRPr>
          </a:p>
          <a:p>
            <a:pPr marL="0" indent="0">
              <a:spcBef>
                <a:spcPts val="270"/>
              </a:spcBef>
              <a:buSzPts val="1100"/>
              <a:buNone/>
            </a:pPr>
            <a:r>
              <a:rPr lang="en-US" sz="2250" dirty="0">
                <a:latin typeface="Arial"/>
                <a:ea typeface="Arial"/>
                <a:cs typeface="Arial"/>
                <a:sym typeface="Arial"/>
              </a:rPr>
              <a:t>Timothy Howe - District Commissioner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8" name="Google Shape;408;p61"/>
          <p:cNvSpPr txBox="1">
            <a:spLocks noGrp="1"/>
          </p:cNvSpPr>
          <p:nvPr>
            <p:ph type="body" sz="quarter" idx="10"/>
          </p:nvPr>
        </p:nvSpPr>
        <p:spPr>
          <a:prstGeom prst="rect">
            <a:avLst/>
          </a:prstGeom>
        </p:spPr>
        <p:txBody>
          <a:bodyPr spcFirstLastPara="1" wrap="square" lIns="51427" tIns="25706" rIns="51427" bIns="25706" anchor="t" anchorCtr="0">
            <a:noAutofit/>
          </a:bodyPr>
          <a:lstStyle/>
          <a:p>
            <a:pPr marL="301625" indent="-285750">
              <a:buSzPts val="2400"/>
            </a:pPr>
            <a:r>
              <a:rPr lang="en-US" sz="1350" dirty="0"/>
              <a:t>Annual Recognition Dinner, 1/25/2023</a:t>
            </a:r>
          </a:p>
          <a:p>
            <a:pPr marL="301625" indent="-285750">
              <a:buSzPts val="2400"/>
            </a:pPr>
            <a:r>
              <a:rPr lang="en-US" sz="1350" dirty="0"/>
              <a:t>Freezeout @ Resolute 2/3-5 2023</a:t>
            </a:r>
          </a:p>
          <a:p>
            <a:pPr marL="301625" indent="-285750">
              <a:buSzPts val="2400"/>
            </a:pPr>
            <a:r>
              <a:rPr lang="en-US" sz="1350" dirty="0"/>
              <a:t>Scout Sunday, 2/12/23</a:t>
            </a:r>
          </a:p>
          <a:p>
            <a:pPr marL="301625" indent="-285750">
              <a:buSzPts val="2400"/>
            </a:pPr>
            <a:r>
              <a:rPr lang="en-US" sz="1350" dirty="0"/>
              <a:t>Klondike Derby @ Squanto 2/11/23</a:t>
            </a:r>
          </a:p>
          <a:p>
            <a:pPr marL="301625" indent="-285750">
              <a:buSzPts val="2400"/>
            </a:pPr>
            <a:r>
              <a:rPr lang="en-US" sz="1350" dirty="0"/>
              <a:t>Council Pinewood Derby 5/6/2023</a:t>
            </a:r>
          </a:p>
          <a:p>
            <a:pPr marL="301625" indent="-285750">
              <a:buSzPts val="2400"/>
            </a:pPr>
            <a:r>
              <a:rPr lang="en-US" sz="1350" dirty="0"/>
              <a:t>NYLT @ Squanto June 25-30, 2023</a:t>
            </a:r>
          </a:p>
          <a:p>
            <a:pPr marL="301625" indent="-285750">
              <a:buSzPts val="2400"/>
            </a:pPr>
            <a:r>
              <a:rPr lang="en-US" sz="1350" dirty="0"/>
              <a:t>NYLT @ Resolute July 30 - August 4, 2023</a:t>
            </a:r>
          </a:p>
          <a:p>
            <a:pPr marL="301625" indent="-285750">
              <a:buSzPts val="2400"/>
            </a:pPr>
            <a:r>
              <a:rPr lang="en-US" sz="1350" dirty="0"/>
              <a:t>National Jamboree, July 19-28, 2023</a:t>
            </a:r>
          </a:p>
          <a:p>
            <a:pPr marL="692150" lvl="1" indent="-171450">
              <a:lnSpc>
                <a:spcPct val="90000"/>
              </a:lnSpc>
              <a:spcBef>
                <a:spcPts val="500"/>
              </a:spcBef>
              <a:buSzPts val="1400"/>
            </a:pPr>
            <a:r>
              <a:rPr lang="en-US" sz="1200" dirty="0">
                <a:solidFill>
                  <a:schemeClr val="tx1"/>
                </a:solidFill>
                <a:latin typeface="+mn-lt"/>
                <a:ea typeface="Calibri"/>
                <a:cs typeface="Calibri"/>
                <a:sym typeface="Calibri"/>
              </a:rPr>
              <a:t>Council Registration closes December 31, 2022</a:t>
            </a:r>
            <a:endParaRPr lang="en-US" sz="1350" dirty="0"/>
          </a:p>
          <a:p>
            <a:pPr marL="301625" indent="-285750">
              <a:buSzPts val="2400"/>
            </a:pPr>
            <a:r>
              <a:rPr lang="en-US" sz="1350" dirty="0"/>
              <a:t>Mass Jam @ Cape Cod Fair Grounds 10/6-9, 2023</a:t>
            </a:r>
          </a:p>
        </p:txBody>
      </p:sp>
      <p:sp>
        <p:nvSpPr>
          <p:cNvPr id="407" name="Google Shape;407;p61"/>
          <p:cNvSpPr txBox="1">
            <a:spLocks noGrp="1"/>
          </p:cNvSpPr>
          <p:nvPr>
            <p:ph type="title"/>
          </p:nvPr>
        </p:nvSpPr>
        <p:spPr>
          <a:xfrm>
            <a:off x="457200" y="274638"/>
            <a:ext cx="7467600" cy="1143000"/>
          </a:xfrm>
          <a:prstGeom prst="rect">
            <a:avLst/>
          </a:prstGeom>
        </p:spPr>
        <p:txBody>
          <a:bodyPr spcFirstLastPara="1" wrap="square" lIns="51427" tIns="25706" rIns="51427" bIns="25706" anchor="ctr" anchorCtr="0">
            <a:noAutofit/>
          </a:bodyPr>
          <a:lstStyle/>
          <a:p>
            <a:r>
              <a:rPr lang="en-US" dirty="0"/>
              <a:t>District Updates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4DC4-A28D-AC22-3B72-DA27776EE50D}"/>
              </a:ext>
            </a:extLst>
          </p:cNvPr>
          <p:cNvSpPr>
            <a:spLocks noGrp="1"/>
          </p:cNvSpPr>
          <p:nvPr>
            <p:ph type="title"/>
          </p:nvPr>
        </p:nvSpPr>
        <p:spPr/>
        <p:txBody>
          <a:bodyPr/>
          <a:lstStyle/>
          <a:p>
            <a:r>
              <a:rPr lang="en-US" dirty="0"/>
              <a:t>Unit Impacts</a:t>
            </a:r>
          </a:p>
        </p:txBody>
      </p:sp>
      <p:sp>
        <p:nvSpPr>
          <p:cNvPr id="3" name="Text Placeholder 2">
            <a:extLst>
              <a:ext uri="{FF2B5EF4-FFF2-40B4-BE49-F238E27FC236}">
                <a16:creationId xmlns:a16="http://schemas.microsoft.com/office/drawing/2014/main" id="{C71E54EA-29FF-0780-CA9C-5B396FAD4239}"/>
              </a:ext>
            </a:extLst>
          </p:cNvPr>
          <p:cNvSpPr>
            <a:spLocks noGrp="1"/>
          </p:cNvSpPr>
          <p:nvPr>
            <p:ph type="body" idx="1"/>
          </p:nvPr>
        </p:nvSpPr>
        <p:spPr/>
        <p:txBody>
          <a:bodyPr/>
          <a:lstStyle/>
          <a:p>
            <a:pPr marL="542925" indent="-457200">
              <a:buFont typeface="Arial" panose="020B0604020202020204" pitchFamily="34" charset="0"/>
              <a:buChar char="•"/>
            </a:pPr>
            <a:r>
              <a:rPr lang="en-US" dirty="0"/>
              <a:t>What kind of trips have you gone on recently?</a:t>
            </a:r>
          </a:p>
          <a:p>
            <a:pPr marL="542925" indent="-457200">
              <a:buFont typeface="Arial" panose="020B0604020202020204" pitchFamily="34" charset="0"/>
              <a:buChar char="•"/>
            </a:pPr>
            <a:endParaRPr lang="en-US" dirty="0"/>
          </a:p>
          <a:p>
            <a:pPr marL="542925" indent="-457200">
              <a:buFont typeface="Arial" panose="020B0604020202020204" pitchFamily="34" charset="0"/>
              <a:buChar char="•"/>
            </a:pPr>
            <a:r>
              <a:rPr lang="en-US" dirty="0"/>
              <a:t>Can you use this as a teaching moment?</a:t>
            </a:r>
          </a:p>
          <a:p>
            <a:pPr marL="885825" lvl="1" indent="-457200">
              <a:buFont typeface="Arial" panose="020B0604020202020204" pitchFamily="34" charset="0"/>
              <a:buChar char="•"/>
            </a:pPr>
            <a:r>
              <a:rPr lang="en-US" dirty="0"/>
              <a:t>A scout is Thrifty</a:t>
            </a:r>
          </a:p>
          <a:p>
            <a:pPr marL="885825" lvl="1" indent="-457200">
              <a:buFont typeface="Arial" panose="020B0604020202020204" pitchFamily="34" charset="0"/>
              <a:buChar char="•"/>
            </a:pPr>
            <a:r>
              <a:rPr lang="en-US" dirty="0"/>
              <a:t>Can your Scouts improve their budgeting processes during the trip planning phase?</a:t>
            </a:r>
          </a:p>
          <a:p>
            <a:pPr marL="885825" lvl="1" indent="-457200">
              <a:buFont typeface="Arial" panose="020B0604020202020204" pitchFamily="34" charset="0"/>
              <a:buChar char="•"/>
            </a:pPr>
            <a:r>
              <a:rPr lang="en-US" dirty="0"/>
              <a:t>Can they reassess options that help make the trip more affordable?</a:t>
            </a:r>
          </a:p>
          <a:p>
            <a:pPr marL="885825" lvl="1"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9630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4DC4-A28D-AC22-3B72-DA27776EE50D}"/>
              </a:ext>
            </a:extLst>
          </p:cNvPr>
          <p:cNvSpPr>
            <a:spLocks noGrp="1"/>
          </p:cNvSpPr>
          <p:nvPr>
            <p:ph type="title"/>
          </p:nvPr>
        </p:nvSpPr>
        <p:spPr/>
        <p:txBody>
          <a:bodyPr/>
          <a:lstStyle/>
          <a:p>
            <a:r>
              <a:rPr lang="en-US" dirty="0"/>
              <a:t>Unit Impacts</a:t>
            </a:r>
          </a:p>
        </p:txBody>
      </p:sp>
      <p:sp>
        <p:nvSpPr>
          <p:cNvPr id="3" name="Text Placeholder 2">
            <a:extLst>
              <a:ext uri="{FF2B5EF4-FFF2-40B4-BE49-F238E27FC236}">
                <a16:creationId xmlns:a16="http://schemas.microsoft.com/office/drawing/2014/main" id="{C71E54EA-29FF-0780-CA9C-5B396FAD4239}"/>
              </a:ext>
            </a:extLst>
          </p:cNvPr>
          <p:cNvSpPr>
            <a:spLocks noGrp="1"/>
          </p:cNvSpPr>
          <p:nvPr>
            <p:ph type="body" idx="1"/>
          </p:nvPr>
        </p:nvSpPr>
        <p:spPr/>
        <p:txBody>
          <a:bodyPr/>
          <a:lstStyle/>
          <a:p>
            <a:pPr marL="542925" indent="-457200">
              <a:buFont typeface="Arial" panose="020B0604020202020204" pitchFamily="34" charset="0"/>
              <a:buChar char="•"/>
            </a:pPr>
            <a:r>
              <a:rPr lang="en-US" dirty="0"/>
              <a:t>Are you aware of members in your unit that might be struggling w/high costs</a:t>
            </a:r>
          </a:p>
          <a:p>
            <a:pPr marL="885825" lvl="1" indent="-457200">
              <a:buFont typeface="Arial" panose="020B0604020202020204" pitchFamily="34" charset="0"/>
              <a:buChar char="•"/>
            </a:pPr>
            <a:r>
              <a:rPr lang="en-US" dirty="0"/>
              <a:t>In what ways can you become aware without everyone becoming aware?</a:t>
            </a:r>
          </a:p>
          <a:p>
            <a:pPr marL="885825" lvl="1" indent="-457200">
              <a:buFont typeface="Arial" panose="020B0604020202020204" pitchFamily="34" charset="0"/>
              <a:buChar char="•"/>
            </a:pPr>
            <a:r>
              <a:rPr lang="en-US" dirty="0"/>
              <a:t>Do you know your families?</a:t>
            </a:r>
          </a:p>
          <a:p>
            <a:pPr marL="885825" lvl="1" indent="-457200">
              <a:buFont typeface="Arial" panose="020B0604020202020204" pitchFamily="34" charset="0"/>
              <a:buChar char="•"/>
            </a:pPr>
            <a:r>
              <a:rPr lang="en-US" dirty="0"/>
              <a:t>Are you approachable?</a:t>
            </a:r>
          </a:p>
          <a:p>
            <a:pPr marL="885825" lvl="1" indent="-457200">
              <a:buFont typeface="Arial" panose="020B0604020202020204" pitchFamily="34" charset="0"/>
              <a:buChar char="•"/>
            </a:pPr>
            <a:r>
              <a:rPr lang="en-US" dirty="0"/>
              <a:t>A scout is Trustworthy.</a:t>
            </a:r>
          </a:p>
          <a:p>
            <a:pPr marL="542925"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65399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4DC4-A28D-AC22-3B72-DA27776EE50D}"/>
              </a:ext>
            </a:extLst>
          </p:cNvPr>
          <p:cNvSpPr>
            <a:spLocks noGrp="1"/>
          </p:cNvSpPr>
          <p:nvPr>
            <p:ph type="title"/>
          </p:nvPr>
        </p:nvSpPr>
        <p:spPr/>
        <p:txBody>
          <a:bodyPr/>
          <a:lstStyle/>
          <a:p>
            <a:r>
              <a:rPr lang="en-US" dirty="0"/>
              <a:t>Fundraising</a:t>
            </a:r>
          </a:p>
        </p:txBody>
      </p:sp>
      <p:sp>
        <p:nvSpPr>
          <p:cNvPr id="3" name="Text Placeholder 2">
            <a:extLst>
              <a:ext uri="{FF2B5EF4-FFF2-40B4-BE49-F238E27FC236}">
                <a16:creationId xmlns:a16="http://schemas.microsoft.com/office/drawing/2014/main" id="{C71E54EA-29FF-0780-CA9C-5B396FAD4239}"/>
              </a:ext>
            </a:extLst>
          </p:cNvPr>
          <p:cNvSpPr>
            <a:spLocks noGrp="1"/>
          </p:cNvSpPr>
          <p:nvPr>
            <p:ph type="body" idx="1"/>
          </p:nvPr>
        </p:nvSpPr>
        <p:spPr/>
        <p:txBody>
          <a:bodyPr/>
          <a:lstStyle/>
          <a:p>
            <a:pPr marL="885825" lvl="1" indent="-457200">
              <a:buFont typeface="Arial" panose="020B0604020202020204" pitchFamily="34" charset="0"/>
              <a:buChar char="•"/>
            </a:pPr>
            <a:r>
              <a:rPr lang="en-US" dirty="0"/>
              <a:t>Can the scout earn their way via fundraising opportunities?</a:t>
            </a:r>
          </a:p>
          <a:p>
            <a:pPr marL="885825" lvl="1" indent="-457200">
              <a:buFont typeface="Arial" panose="020B0604020202020204" pitchFamily="34" charset="0"/>
              <a:buChar char="•"/>
            </a:pPr>
            <a:r>
              <a:rPr lang="en-US" dirty="0"/>
              <a:t>How much fundraising is appropriate?</a:t>
            </a:r>
          </a:p>
          <a:p>
            <a:pPr marL="1485900" lvl="2" indent="-457200">
              <a:buFont typeface="Arial" panose="020B0604020202020204" pitchFamily="34" charset="0"/>
              <a:buChar char="•"/>
            </a:pPr>
            <a:r>
              <a:rPr lang="en-US" dirty="0"/>
              <a:t>When does it become too much?</a:t>
            </a:r>
          </a:p>
          <a:p>
            <a:pPr marL="885825" lvl="1"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767627783"/>
      </p:ext>
    </p:extLst>
  </p:cSld>
  <p:clrMapOvr>
    <a:masterClrMapping/>
  </p:clrMapOvr>
</p:sld>
</file>

<file path=ppt/theme/theme1.xml><?xml version="1.0" encoding="utf-8"?>
<a:theme xmlns:a="http://schemas.openxmlformats.org/drawingml/2006/main" name="Technic">
  <a:themeElements>
    <a:clrScheme name="Technic">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27037</TotalTime>
  <Words>2083</Words>
  <Application>Microsoft Office PowerPoint</Application>
  <PresentationFormat>On-screen Show (4:3)</PresentationFormat>
  <Paragraphs>269</Paragraphs>
  <Slides>31</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Libre Franklin</vt:lpstr>
      <vt:lpstr>Arial</vt:lpstr>
      <vt:lpstr>Merriweather Sans</vt:lpstr>
      <vt:lpstr>Times New Roman</vt:lpstr>
      <vt:lpstr>Noto Sans Symbols</vt:lpstr>
      <vt:lpstr>Calibri</vt:lpstr>
      <vt:lpstr>Oswald</vt:lpstr>
      <vt:lpstr>Trebuchet MS</vt:lpstr>
      <vt:lpstr>Noto Sans</vt:lpstr>
      <vt:lpstr>Helvetica Neue</vt:lpstr>
      <vt:lpstr>Technic</vt:lpstr>
      <vt:lpstr>Headwaters District Roundtable</vt:lpstr>
      <vt:lpstr>Please be Courteous and Kind</vt:lpstr>
      <vt:lpstr>Welcome to our Virtual Roundtable</vt:lpstr>
      <vt:lpstr>Please Sign in</vt:lpstr>
      <vt:lpstr>Headwaters Roundtable team</vt:lpstr>
      <vt:lpstr>District Updates</vt:lpstr>
      <vt:lpstr>Unit Impacts</vt:lpstr>
      <vt:lpstr>Unit Impacts</vt:lpstr>
      <vt:lpstr>Fundraising</vt:lpstr>
      <vt:lpstr>Reducing Costs</vt:lpstr>
      <vt:lpstr>Assistance Suggestions</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2023 National Scout Jamboree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Headwaters District Roundtable</dc:title>
  <dc:creator>Darin Kinn</dc:creator>
  <cp:lastModifiedBy>Timothy Howe</cp:lastModifiedBy>
  <cp:revision>18</cp:revision>
  <dcterms:created xsi:type="dcterms:W3CDTF">2010-12-13T17:28:22Z</dcterms:created>
  <dcterms:modified xsi:type="dcterms:W3CDTF">2023-01-05T23:35:48Z</dcterms:modified>
</cp:coreProperties>
</file>